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showPr showNarration="1">
    <p:present/>
    <p:sldAll/>
    <p:penClr>
      <a:schemeClr val="tx1"/>
    </p:penClr>
  </p:showPr>
  <p:clrMru>
    <a:srgbClr val="FFFFCC"/>
    <a:srgbClr val="751D5E"/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 autoAdjust="0"/>
    <p:restoredTop sz="94600" autoAdjust="0"/>
  </p:normalViewPr>
  <p:slideViewPr>
    <p:cSldViewPr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13C3F1A9-BC6F-4CDA-A0A6-18C2D32A212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9F29CEF-2F53-4AC7-A93F-D8350E6F9707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FB9A3D92-DD38-4552-842D-118E10C9B5C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37DAE-8376-4337-8C94-782DE038C6E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3F374-9E52-4DF2-A443-7ED97B294FC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D73B5-E8C0-4AC8-BDDC-3A909F871FD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86DBC-1A25-41BC-B4F4-792530EB9C5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9C45E-108C-46F9-A574-D9DCE744FE9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942F3-B752-48C2-BA0C-2B9232C6F40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4046A-E3E7-4ABE-802B-798BEEF916D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58354-7DD3-4276-B7A1-2D154E30B09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7DB1B-C4F7-42D2-8571-9B2AC121060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F70A1-64C4-403A-8712-8EFBA913BE5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Second level bullet text</a:t>
            </a:r>
          </a:p>
          <a:p>
            <a:pPr lvl="2"/>
            <a:r>
              <a:rPr lang="en-US" smtClean="0"/>
              <a:t>Third level bullet text</a:t>
            </a:r>
          </a:p>
          <a:p>
            <a:pPr lvl="3"/>
            <a:r>
              <a:rPr lang="en-US" smtClean="0"/>
              <a:t> Fourth level bullet text</a:t>
            </a:r>
          </a:p>
          <a:p>
            <a:pPr lvl="4"/>
            <a:r>
              <a:rPr lang="en-US" smtClean="0"/>
              <a:t>Fifth level bullet text</a:t>
            </a:r>
          </a:p>
          <a:p>
            <a:pPr lvl="1"/>
            <a:endParaRPr lang="en-US" smtClean="0"/>
          </a:p>
          <a:p>
            <a:pPr lvl="2"/>
            <a:endParaRPr lang="en-US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título del patrón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en-US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DACC2744-E017-4BA2-B74A-A1E7B415DF34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alumnos sanbe 0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087728">
            <a:off x="1138115" y="3200239"/>
            <a:ext cx="3143251" cy="2357438"/>
          </a:xfrm>
          <a:prstGeom prst="rect">
            <a:avLst/>
          </a:prstGeom>
        </p:spPr>
      </p:pic>
      <p:pic>
        <p:nvPicPr>
          <p:cNvPr id="7" name="6 Imagen" descr="alumnos sanbe 0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16615">
            <a:off x="5762334" y="1746050"/>
            <a:ext cx="3010721" cy="2286000"/>
          </a:xfrm>
          <a:prstGeom prst="rect">
            <a:avLst/>
          </a:prstGeom>
        </p:spPr>
      </p:pic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28596" y="714356"/>
            <a:ext cx="5786478" cy="1295400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EL PROYECTO CURRICULAR INSTITUCIONAL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57620" y="4071942"/>
            <a:ext cx="4791052" cy="6350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ASPECTOS BÁSICOS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472" y="428604"/>
            <a:ext cx="8072494" cy="4675191"/>
          </a:xfrm>
        </p:spPr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Los </a:t>
            </a:r>
            <a:r>
              <a:rPr lang="en-US" sz="2400" dirty="0" err="1" smtClean="0"/>
              <a:t>componentes</a:t>
            </a:r>
            <a:r>
              <a:rPr lang="en-US" sz="2400" dirty="0" smtClean="0"/>
              <a:t> </a:t>
            </a:r>
            <a:r>
              <a:rPr lang="en-US" sz="2400" dirty="0" err="1" smtClean="0"/>
              <a:t>básicos</a:t>
            </a:r>
            <a:r>
              <a:rPr lang="en-US" sz="2400" dirty="0" smtClean="0"/>
              <a:t> de </a:t>
            </a:r>
            <a:r>
              <a:rPr lang="en-US" sz="2400" dirty="0" err="1" smtClean="0"/>
              <a:t>una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programación</a:t>
            </a:r>
            <a:r>
              <a:rPr lang="en-US" sz="2400" dirty="0" smtClean="0"/>
              <a:t>, los </a:t>
            </a:r>
            <a:r>
              <a:rPr lang="en-US" sz="2400" dirty="0" err="1" smtClean="0"/>
              <a:t>contenidos</a:t>
            </a:r>
            <a:r>
              <a:rPr lang="en-US" sz="2400" dirty="0" smtClean="0"/>
              <a:t>, la </a:t>
            </a:r>
            <a:r>
              <a:rPr lang="en-US" sz="2400" dirty="0" err="1" smtClean="0"/>
              <a:t>metodología</a:t>
            </a:r>
            <a:r>
              <a:rPr lang="en-US" sz="2400" dirty="0" smtClean="0"/>
              <a:t> y los </a:t>
            </a:r>
            <a:r>
              <a:rPr lang="en-US" sz="2400" dirty="0" err="1" smtClean="0"/>
              <a:t>criterios</a:t>
            </a:r>
            <a:r>
              <a:rPr lang="en-US" sz="2400" dirty="0" smtClean="0"/>
              <a:t> de </a:t>
            </a:r>
            <a:r>
              <a:rPr lang="en-US" sz="2400" dirty="0" err="1" smtClean="0"/>
              <a:t>enseñanza</a:t>
            </a:r>
            <a:r>
              <a:rPr lang="en-US" sz="2400" dirty="0" smtClean="0"/>
              <a:t> y </a:t>
            </a:r>
            <a:r>
              <a:rPr lang="en-US" sz="2400" dirty="0" err="1" smtClean="0"/>
              <a:t>evaluación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El </a:t>
            </a:r>
            <a:r>
              <a:rPr lang="en-US" sz="2400" dirty="0" err="1" smtClean="0"/>
              <a:t>proceso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determinar</a:t>
            </a:r>
            <a:r>
              <a:rPr lang="en-US" sz="2400" dirty="0" smtClean="0"/>
              <a:t> los </a:t>
            </a:r>
            <a:r>
              <a:rPr lang="en-US" sz="2400" dirty="0" err="1" smtClean="0"/>
              <a:t>componentes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de </a:t>
            </a:r>
            <a:r>
              <a:rPr lang="en-US" sz="2400" dirty="0" err="1" smtClean="0"/>
              <a:t>gran</a:t>
            </a:r>
            <a:r>
              <a:rPr lang="en-US" sz="2400" dirty="0" smtClean="0"/>
              <a:t> </a:t>
            </a:r>
            <a:r>
              <a:rPr lang="en-US" sz="2400" dirty="0" err="1" smtClean="0"/>
              <a:t>importancia</a:t>
            </a:r>
            <a:r>
              <a:rPr lang="en-US" sz="2400" dirty="0" smtClean="0"/>
              <a:t> en </a:t>
            </a:r>
            <a:r>
              <a:rPr lang="en-US" sz="2400" dirty="0" err="1" smtClean="0"/>
              <a:t>tanto</a:t>
            </a:r>
            <a:r>
              <a:rPr lang="en-US" sz="2400" dirty="0" smtClean="0"/>
              <a:t> la </a:t>
            </a:r>
            <a:r>
              <a:rPr lang="en-US" sz="2400" dirty="0" err="1" smtClean="0"/>
              <a:t>instancia</a:t>
            </a:r>
            <a:r>
              <a:rPr lang="en-US" sz="2400" dirty="0" smtClean="0"/>
              <a:t> de </a:t>
            </a:r>
            <a:r>
              <a:rPr lang="en-US" sz="2400" dirty="0" err="1" smtClean="0"/>
              <a:t>construcción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consensos</a:t>
            </a:r>
            <a:r>
              <a:rPr lang="en-US" sz="2400" dirty="0" smtClean="0"/>
              <a:t>, </a:t>
            </a:r>
            <a:r>
              <a:rPr lang="en-US" sz="2400" dirty="0" err="1" smtClean="0"/>
              <a:t>acuerdos</a:t>
            </a:r>
            <a:r>
              <a:rPr lang="en-US" sz="2400" dirty="0" smtClean="0"/>
              <a:t> y </a:t>
            </a:r>
            <a:r>
              <a:rPr lang="en-US" sz="2400" dirty="0" err="1" smtClean="0"/>
              <a:t>criterios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institucionales</a:t>
            </a:r>
            <a:r>
              <a:rPr lang="en-US" sz="2400" dirty="0" smtClean="0"/>
              <a:t>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Los </a:t>
            </a:r>
            <a:r>
              <a:rPr lang="en-US" sz="2400" dirty="0" err="1" smtClean="0"/>
              <a:t>saberes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indican</a:t>
            </a:r>
            <a:r>
              <a:rPr lang="en-US" sz="2400" dirty="0" smtClean="0"/>
              <a:t> los </a:t>
            </a:r>
            <a:r>
              <a:rPr lang="en-US" sz="2400" dirty="0" err="1" smtClean="0"/>
              <a:t>distintos</a:t>
            </a:r>
            <a:r>
              <a:rPr lang="en-US" sz="2400" dirty="0" smtClean="0"/>
              <a:t> </a:t>
            </a:r>
            <a:r>
              <a:rPr lang="en-US" sz="2400" dirty="0" err="1" smtClean="0"/>
              <a:t>contenidos</a:t>
            </a:r>
            <a:r>
              <a:rPr lang="en-US" sz="2400" dirty="0" smtClean="0"/>
              <a:t> (saber, </a:t>
            </a:r>
            <a:r>
              <a:rPr lang="en-US" sz="2400" dirty="0" err="1" smtClean="0"/>
              <a:t>hacer</a:t>
            </a:r>
            <a:r>
              <a:rPr lang="en-US" sz="2400" dirty="0" smtClean="0"/>
              <a:t>, ser).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err="1" smtClean="0"/>
              <a:t>Articulación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espacios</a:t>
            </a:r>
            <a:r>
              <a:rPr lang="en-US" sz="2400" dirty="0" smtClean="0"/>
              <a:t> </a:t>
            </a:r>
            <a:r>
              <a:rPr lang="en-US" sz="2400" dirty="0" err="1" smtClean="0"/>
              <a:t>curriculares</a:t>
            </a:r>
            <a:r>
              <a:rPr lang="en-US" sz="2400" dirty="0" smtClean="0"/>
              <a:t>, </a:t>
            </a:r>
            <a:r>
              <a:rPr lang="en-US" sz="2400" dirty="0" err="1" smtClean="0"/>
              <a:t>criterios</a:t>
            </a:r>
            <a:r>
              <a:rPr lang="en-US" sz="2400" dirty="0" smtClean="0"/>
              <a:t> </a:t>
            </a:r>
            <a:r>
              <a:rPr lang="en-US" sz="2400" dirty="0" err="1" smtClean="0"/>
              <a:t>metodológicos</a:t>
            </a:r>
            <a:r>
              <a:rPr lang="en-US" sz="2400" dirty="0" smtClean="0"/>
              <a:t>, de </a:t>
            </a:r>
            <a:r>
              <a:rPr lang="en-US" sz="2400" dirty="0" err="1" smtClean="0"/>
              <a:t>agrupación</a:t>
            </a:r>
            <a:r>
              <a:rPr lang="en-US" sz="2400" dirty="0" smtClean="0"/>
              <a:t>, de </a:t>
            </a:r>
            <a:r>
              <a:rPr lang="en-US" sz="2400" dirty="0" err="1" smtClean="0"/>
              <a:t>organización</a:t>
            </a:r>
            <a:r>
              <a:rPr lang="en-US" sz="2400" dirty="0" smtClean="0"/>
              <a:t>, de </a:t>
            </a:r>
            <a:r>
              <a:rPr lang="en-US" sz="2400" dirty="0" err="1" smtClean="0"/>
              <a:t>tiempos</a:t>
            </a:r>
            <a:r>
              <a:rPr lang="en-US" sz="2400" dirty="0" smtClean="0"/>
              <a:t>, de </a:t>
            </a:r>
            <a:r>
              <a:rPr lang="en-US" sz="2400" dirty="0" err="1" smtClean="0"/>
              <a:t>espacios</a:t>
            </a:r>
            <a:r>
              <a:rPr lang="en-US" sz="2400" dirty="0" smtClean="0"/>
              <a:t> y de </a:t>
            </a:r>
            <a:r>
              <a:rPr lang="en-US" sz="2400" dirty="0" err="1" smtClean="0"/>
              <a:t>uso</a:t>
            </a:r>
            <a:r>
              <a:rPr lang="en-US" sz="2400" dirty="0" smtClean="0"/>
              <a:t> de </a:t>
            </a:r>
            <a:r>
              <a:rPr lang="en-US" sz="2400" dirty="0" err="1" smtClean="0"/>
              <a:t>recursos</a:t>
            </a:r>
            <a:r>
              <a:rPr lang="en-US" sz="2400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err="1" smtClean="0"/>
              <a:t>Acuerdos</a:t>
            </a:r>
            <a:r>
              <a:rPr lang="en-US" sz="2400" dirty="0" smtClean="0"/>
              <a:t> </a:t>
            </a:r>
            <a:r>
              <a:rPr lang="en-US" sz="2400" dirty="0" err="1" smtClean="0"/>
              <a:t>sobre</a:t>
            </a:r>
            <a:r>
              <a:rPr lang="en-US" sz="2400" dirty="0" smtClean="0"/>
              <a:t> </a:t>
            </a:r>
            <a:r>
              <a:rPr lang="en-US" sz="2400" dirty="0" err="1" smtClean="0"/>
              <a:t>evaluación</a:t>
            </a:r>
            <a:r>
              <a:rPr lang="en-US" sz="2400" dirty="0" smtClean="0"/>
              <a:t>, </a:t>
            </a:r>
            <a:r>
              <a:rPr lang="en-US" sz="2400" dirty="0" err="1" smtClean="0"/>
              <a:t>promoción</a:t>
            </a:r>
            <a:r>
              <a:rPr lang="en-US" sz="2400" dirty="0" smtClean="0"/>
              <a:t> y </a:t>
            </a:r>
            <a:r>
              <a:rPr lang="en-US" sz="2400" dirty="0" err="1" smtClean="0"/>
              <a:t>comunicación</a:t>
            </a:r>
            <a:r>
              <a:rPr lang="en-US" sz="2400" dirty="0" smtClean="0"/>
              <a:t> son parte de la </a:t>
            </a:r>
            <a:r>
              <a:rPr lang="en-US" sz="2400" dirty="0" err="1" smtClean="0"/>
              <a:t>programación</a:t>
            </a:r>
            <a:r>
              <a:rPr lang="en-US" sz="2400" dirty="0" smtClean="0"/>
              <a:t> curricular.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PROGRAMACIÓN CURRICULAR </a:t>
            </a:r>
            <a:endParaRPr lang="en-US" dirty="0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28596" y="1643050"/>
            <a:ext cx="8077200" cy="449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Es el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b="1" i="1" dirty="0" err="1" smtClean="0">
                <a:solidFill>
                  <a:srgbClr val="751D5E"/>
                </a:solidFill>
              </a:rPr>
              <a:t>acuerdos</a:t>
            </a:r>
            <a:r>
              <a:rPr lang="en-US" b="1" i="1" dirty="0" smtClean="0">
                <a:solidFill>
                  <a:srgbClr val="751D5E"/>
                </a:solidFill>
              </a:rPr>
              <a:t> y </a:t>
            </a:r>
            <a:r>
              <a:rPr lang="en-US" b="1" i="1" dirty="0" err="1" smtClean="0">
                <a:solidFill>
                  <a:srgbClr val="751D5E"/>
                </a:solidFill>
              </a:rPr>
              <a:t>criterios</a:t>
            </a:r>
            <a:r>
              <a:rPr lang="en-US" b="1" i="1" dirty="0" smtClean="0">
                <a:solidFill>
                  <a:srgbClr val="751D5E"/>
                </a:solidFill>
              </a:rPr>
              <a:t> </a:t>
            </a:r>
            <a:r>
              <a:rPr lang="en-US" b="1" i="1" dirty="0" err="1" smtClean="0">
                <a:solidFill>
                  <a:srgbClr val="751D5E"/>
                </a:solidFill>
              </a:rPr>
              <a:t>que</a:t>
            </a:r>
            <a:r>
              <a:rPr lang="en-US" b="1" i="1" dirty="0" smtClean="0">
                <a:solidFill>
                  <a:srgbClr val="751D5E"/>
                </a:solidFill>
              </a:rPr>
              <a:t> </a:t>
            </a:r>
            <a:r>
              <a:rPr lang="en-US" b="1" i="1" dirty="0" err="1" smtClean="0">
                <a:solidFill>
                  <a:srgbClr val="751D5E"/>
                </a:solidFill>
              </a:rPr>
              <a:t>orientan</a:t>
            </a:r>
            <a:r>
              <a:rPr lang="en-US" b="1" i="1" dirty="0" smtClean="0">
                <a:solidFill>
                  <a:srgbClr val="751D5E"/>
                </a:solidFill>
              </a:rPr>
              <a:t> </a:t>
            </a:r>
            <a:r>
              <a:rPr lang="en-US" b="1" i="1" dirty="0" err="1" smtClean="0">
                <a:solidFill>
                  <a:srgbClr val="751D5E"/>
                </a:solidFill>
              </a:rPr>
              <a:t>las</a:t>
            </a:r>
            <a:r>
              <a:rPr lang="en-US" b="1" i="1" dirty="0" smtClean="0">
                <a:solidFill>
                  <a:srgbClr val="751D5E"/>
                </a:solidFill>
              </a:rPr>
              <a:t> </a:t>
            </a:r>
            <a:r>
              <a:rPr lang="en-US" b="1" i="1" dirty="0" err="1" smtClean="0">
                <a:solidFill>
                  <a:srgbClr val="751D5E"/>
                </a:solidFill>
              </a:rPr>
              <a:t>decisiones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deberán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 los </a:t>
            </a:r>
            <a:r>
              <a:rPr lang="en-US" dirty="0" err="1" smtClean="0"/>
              <a:t>docentes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institución</a:t>
            </a:r>
            <a:r>
              <a:rPr lang="en-US" dirty="0" smtClean="0"/>
              <a:t> en </a:t>
            </a:r>
            <a:r>
              <a:rPr lang="en-US" dirty="0" err="1" smtClean="0"/>
              <a:t>torno</a:t>
            </a:r>
            <a:r>
              <a:rPr lang="en-US" dirty="0" smtClean="0"/>
              <a:t> a </a:t>
            </a:r>
            <a:r>
              <a:rPr lang="en-US" dirty="0" err="1" smtClean="0"/>
              <a:t>qué</a:t>
            </a:r>
            <a:r>
              <a:rPr lang="en-US" dirty="0" smtClean="0"/>
              <a:t>, </a:t>
            </a:r>
            <a:r>
              <a:rPr lang="en-US" dirty="0" err="1" smtClean="0"/>
              <a:t>cuándo</a:t>
            </a:r>
            <a:r>
              <a:rPr lang="en-US" dirty="0" smtClean="0"/>
              <a:t> y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enseñar</a:t>
            </a:r>
            <a:r>
              <a:rPr lang="en-US" dirty="0" smtClean="0"/>
              <a:t> y </a:t>
            </a:r>
            <a:r>
              <a:rPr lang="en-US" dirty="0" err="1" smtClean="0"/>
              <a:t>evaluar</a:t>
            </a:r>
            <a:r>
              <a:rPr lang="en-US" dirty="0" smtClean="0"/>
              <a:t>, y </a:t>
            </a:r>
            <a:r>
              <a:rPr lang="en-US" dirty="0" err="1" smtClean="0"/>
              <a:t>actuar</a:t>
            </a:r>
            <a:r>
              <a:rPr lang="en-US" dirty="0" smtClean="0"/>
              <a:t> de </a:t>
            </a:r>
            <a:r>
              <a:rPr lang="en-US" dirty="0" err="1" smtClean="0"/>
              <a:t>manera</a:t>
            </a:r>
            <a:r>
              <a:rPr lang="en-US" dirty="0" smtClean="0"/>
              <a:t> </a:t>
            </a:r>
            <a:r>
              <a:rPr lang="en-US" dirty="0" err="1" smtClean="0"/>
              <a:t>coordinada</a:t>
            </a:r>
            <a:r>
              <a:rPr lang="en-US" dirty="0" smtClean="0"/>
              <a:t> en los </a:t>
            </a:r>
            <a:r>
              <a:rPr lang="en-US" dirty="0" err="1" smtClean="0"/>
              <a:t>procesos</a:t>
            </a:r>
            <a:r>
              <a:rPr lang="en-US" dirty="0" smtClean="0"/>
              <a:t> de </a:t>
            </a:r>
            <a:r>
              <a:rPr lang="en-US" dirty="0" err="1" smtClean="0"/>
              <a:t>enseñanza</a:t>
            </a:r>
            <a:r>
              <a:rPr lang="en-US" dirty="0" smtClean="0"/>
              <a:t> </a:t>
            </a:r>
            <a:r>
              <a:rPr lang="en-US" dirty="0" err="1" smtClean="0"/>
              <a:t>aprendizaje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642918"/>
            <a:ext cx="8077200" cy="5000660"/>
          </a:xfrm>
        </p:spPr>
        <p:txBody>
          <a:bodyPr/>
          <a:lstStyle/>
          <a:p>
            <a:pPr algn="ctr"/>
            <a:r>
              <a:rPr lang="en-US" sz="6000" dirty="0" smtClean="0"/>
              <a:t>La Nueva </a:t>
            </a:r>
            <a:r>
              <a:rPr lang="en-US" sz="6000" dirty="0" err="1" smtClean="0"/>
              <a:t>Ley</a:t>
            </a:r>
            <a:r>
              <a:rPr lang="en-US" sz="6000" dirty="0" smtClean="0"/>
              <a:t> de </a:t>
            </a:r>
            <a:r>
              <a:rPr lang="en-US" sz="6000" dirty="0" err="1" smtClean="0"/>
              <a:t>Educación</a:t>
            </a:r>
            <a:r>
              <a:rPr lang="en-US" sz="6000" dirty="0" smtClean="0"/>
              <a:t> 26206 </a:t>
            </a:r>
            <a:r>
              <a:rPr lang="en-US" sz="6000" dirty="0" err="1" smtClean="0"/>
              <a:t>establece</a:t>
            </a:r>
            <a:r>
              <a:rPr lang="en-US" sz="6000" dirty="0" smtClean="0"/>
              <a:t> el </a:t>
            </a:r>
            <a:r>
              <a:rPr lang="en-US" sz="6000" dirty="0" err="1" smtClean="0"/>
              <a:t>marco</a:t>
            </a:r>
            <a:r>
              <a:rPr lang="en-US" sz="6000" dirty="0" smtClean="0"/>
              <a:t> base </a:t>
            </a:r>
            <a:r>
              <a:rPr lang="en-US" sz="6000" dirty="0" err="1" smtClean="0"/>
              <a:t>para</a:t>
            </a:r>
            <a:r>
              <a:rPr lang="en-US" sz="6000" dirty="0" smtClean="0"/>
              <a:t> la </a:t>
            </a:r>
            <a:r>
              <a:rPr lang="en-US" sz="6000" dirty="0" err="1" smtClean="0"/>
              <a:t>renovación</a:t>
            </a:r>
            <a:r>
              <a:rPr lang="en-US" sz="6000" dirty="0" smtClean="0"/>
              <a:t> curricular.</a:t>
            </a:r>
            <a:br>
              <a:rPr lang="en-US" sz="6000" dirty="0" smtClean="0"/>
            </a:br>
            <a:r>
              <a:rPr lang="en-US" sz="6000" dirty="0" smtClean="0"/>
              <a:t>EL CONSEJO FEDERAL RATIFICO LOS N.A.P.</a:t>
            </a:r>
            <a:endParaRPr lang="en-US" sz="6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077200" cy="4957778"/>
          </a:xfrm>
        </p:spPr>
        <p:txBody>
          <a:bodyPr/>
          <a:lstStyle/>
          <a:p>
            <a:pPr algn="ctr"/>
            <a:r>
              <a:rPr lang="en-US" sz="5400" b="1" dirty="0" smtClean="0"/>
              <a:t>ENTONCES… EL GRAN DESAFIO SERA LA CONSTRUCCION DE </a:t>
            </a:r>
            <a:r>
              <a:rPr lang="en-US" sz="5400" b="1" dirty="0" smtClean="0">
                <a:solidFill>
                  <a:srgbClr val="7030A0"/>
                </a:solidFill>
              </a:rPr>
              <a:t>MAPAS CURRICULARES.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3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077200" cy="914400"/>
          </a:xfrm>
        </p:spPr>
        <p:txBody>
          <a:bodyPr/>
          <a:lstStyle/>
          <a:p>
            <a:r>
              <a:rPr lang="en-US" dirty="0" smtClean="0"/>
              <a:t>CONSULTAS A LOS DOCENTES!!</a:t>
            </a:r>
            <a:endParaRPr lang="en-US" dirty="0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4"/>
            <a:ext cx="8077200" cy="4900626"/>
          </a:xfrm>
        </p:spPr>
        <p:txBody>
          <a:bodyPr/>
          <a:lstStyle/>
          <a:p>
            <a:pPr>
              <a:buNone/>
            </a:pP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 lo </a:t>
            </a:r>
            <a:r>
              <a:rPr lang="en-US" sz="3600" dirty="0" err="1" smtClean="0"/>
              <a:t>que</a:t>
            </a:r>
            <a:r>
              <a:rPr lang="en-US" sz="3600" dirty="0" smtClean="0"/>
              <a:t> </a:t>
            </a:r>
            <a:r>
              <a:rPr lang="en-US" sz="3600" dirty="0" err="1" smtClean="0"/>
              <a:t>efectivamente</a:t>
            </a:r>
            <a:r>
              <a:rPr lang="en-US" sz="3600" dirty="0" smtClean="0"/>
              <a:t> se </a:t>
            </a:r>
            <a:r>
              <a:rPr lang="en-US" sz="3600" dirty="0" err="1" smtClean="0"/>
              <a:t>está</a:t>
            </a:r>
            <a:r>
              <a:rPr lang="en-US" sz="3600" dirty="0" smtClean="0"/>
              <a:t> </a:t>
            </a:r>
            <a:r>
              <a:rPr lang="en-US" sz="3600" dirty="0" err="1" smtClean="0"/>
              <a:t>enseñando</a:t>
            </a:r>
            <a:r>
              <a:rPr lang="en-US" sz="3600" dirty="0" smtClean="0"/>
              <a:t>?, </a:t>
            </a:r>
            <a:r>
              <a:rPr lang="en-US" sz="3600" dirty="0" err="1" smtClean="0"/>
              <a:t>que</a:t>
            </a:r>
            <a:r>
              <a:rPr lang="en-US" sz="3600" dirty="0" smtClean="0"/>
              <a:t> no se </a:t>
            </a:r>
            <a:r>
              <a:rPr lang="en-US" sz="3600" dirty="0" err="1" smtClean="0"/>
              <a:t>enseña</a:t>
            </a:r>
            <a:r>
              <a:rPr lang="en-US" sz="3600" dirty="0" smtClean="0"/>
              <a:t>!, </a:t>
            </a:r>
            <a:r>
              <a:rPr lang="en-US" sz="3600" dirty="0" smtClean="0"/>
              <a:t>lo </a:t>
            </a:r>
            <a:r>
              <a:rPr lang="en-US" sz="3600" dirty="0" err="1" smtClean="0"/>
              <a:t>que</a:t>
            </a:r>
            <a:r>
              <a:rPr lang="en-US" sz="3600" dirty="0" smtClean="0"/>
              <a:t> no se </a:t>
            </a:r>
            <a:r>
              <a:rPr lang="en-US" sz="3600" dirty="0" err="1" smtClean="0"/>
              <a:t>enseña</a:t>
            </a:r>
            <a:r>
              <a:rPr lang="en-US" sz="3600" dirty="0" smtClean="0"/>
              <a:t>…</a:t>
            </a: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smtClean="0"/>
              <a:t>se </a:t>
            </a:r>
            <a:r>
              <a:rPr lang="en-US" sz="3600" dirty="0" err="1" smtClean="0"/>
              <a:t>puede</a:t>
            </a:r>
            <a:r>
              <a:rPr lang="en-US" sz="3600" dirty="0" smtClean="0"/>
              <a:t> </a:t>
            </a:r>
            <a:r>
              <a:rPr lang="en-US" sz="3600" dirty="0" err="1" smtClean="0"/>
              <a:t>hacer</a:t>
            </a:r>
            <a:r>
              <a:rPr lang="en-US" sz="3600" dirty="0" smtClean="0"/>
              <a:t> </a:t>
            </a:r>
            <a:r>
              <a:rPr lang="en-US" sz="3600" dirty="0" err="1" smtClean="0"/>
              <a:t>para</a:t>
            </a:r>
            <a:r>
              <a:rPr lang="en-US" sz="3600" dirty="0" smtClean="0"/>
              <a:t> </a:t>
            </a:r>
            <a:r>
              <a:rPr lang="en-US" sz="3600" dirty="0" err="1" smtClean="0"/>
              <a:t>que</a:t>
            </a:r>
            <a:r>
              <a:rPr lang="en-US" sz="3600" dirty="0" smtClean="0"/>
              <a:t> se </a:t>
            </a:r>
            <a:r>
              <a:rPr lang="en-US" sz="3600" dirty="0" err="1" smtClean="0"/>
              <a:t>enseñe</a:t>
            </a:r>
            <a:r>
              <a:rPr lang="en-US" sz="3600" dirty="0" smtClean="0"/>
              <a:t> </a:t>
            </a:r>
            <a:r>
              <a:rPr lang="en-US" sz="3600" dirty="0" smtClean="0"/>
              <a:t>?o </a:t>
            </a: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err="1" smtClean="0"/>
              <a:t>problemas</a:t>
            </a:r>
            <a:r>
              <a:rPr lang="en-US" sz="3600" dirty="0" smtClean="0"/>
              <a:t> </a:t>
            </a:r>
            <a:r>
              <a:rPr lang="en-US" sz="3600" dirty="0" err="1" smtClean="0"/>
              <a:t>tiene</a:t>
            </a:r>
            <a:r>
              <a:rPr lang="en-US" sz="3600" dirty="0" smtClean="0"/>
              <a:t> </a:t>
            </a:r>
            <a:r>
              <a:rPr lang="en-US" sz="3600" dirty="0" err="1" smtClean="0"/>
              <a:t>para</a:t>
            </a:r>
            <a:r>
              <a:rPr lang="en-US" sz="3600" dirty="0" smtClean="0"/>
              <a:t> ser </a:t>
            </a:r>
            <a:r>
              <a:rPr lang="en-US" sz="3600" dirty="0" err="1" smtClean="0"/>
              <a:t>enseñado</a:t>
            </a:r>
            <a:r>
              <a:rPr lang="en-US" sz="3600" dirty="0" smtClean="0"/>
              <a:t>?, saber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necesario</a:t>
            </a:r>
            <a:r>
              <a:rPr lang="en-US" sz="3600" dirty="0" smtClean="0"/>
              <a:t> </a:t>
            </a:r>
            <a:r>
              <a:rPr lang="en-US" sz="3600" dirty="0" err="1" smtClean="0"/>
              <a:t>enseñarlo</a:t>
            </a:r>
            <a:r>
              <a:rPr lang="en-US" sz="3600" dirty="0" smtClean="0"/>
              <a:t>, o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necesario</a:t>
            </a:r>
            <a:r>
              <a:rPr lang="en-US" sz="3600" dirty="0" smtClean="0"/>
              <a:t> </a:t>
            </a:r>
            <a:r>
              <a:rPr lang="en-US" sz="3600" dirty="0" err="1" smtClean="0"/>
              <a:t>reelaborarlo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077200" cy="4600588"/>
          </a:xfrm>
        </p:spPr>
        <p:txBody>
          <a:bodyPr/>
          <a:lstStyle/>
          <a:p>
            <a:pPr algn="ctr"/>
            <a:r>
              <a:rPr lang="en-US" b="1" dirty="0" err="1" smtClean="0"/>
              <a:t>Ejemplo</a:t>
            </a:r>
            <a:r>
              <a:rPr lang="en-US" b="1" dirty="0" smtClean="0"/>
              <a:t> de un </a:t>
            </a:r>
            <a:br>
              <a:rPr lang="en-US" b="1" dirty="0" smtClean="0"/>
            </a:br>
            <a:r>
              <a:rPr lang="en-US" b="1" dirty="0" smtClean="0"/>
              <a:t>CONTENIDOS CONCEPTUALES Y OBJETIVOS </a:t>
            </a:r>
            <a:br>
              <a:rPr lang="en-US" b="1" dirty="0" smtClean="0"/>
            </a:br>
            <a:r>
              <a:rPr lang="en-US" b="1" dirty="0" smtClean="0"/>
              <a:t>de </a:t>
            </a:r>
            <a:r>
              <a:rPr lang="en-US" b="1" dirty="0" err="1" smtClean="0"/>
              <a:t>tercer</a:t>
            </a:r>
            <a:r>
              <a:rPr lang="en-US" b="1" dirty="0" smtClean="0"/>
              <a:t> </a:t>
            </a:r>
            <a:r>
              <a:rPr lang="en-US" b="1" dirty="0" err="1" smtClean="0"/>
              <a:t>año</a:t>
            </a:r>
            <a:r>
              <a:rPr lang="en-US" b="1" dirty="0" smtClean="0"/>
              <a:t> PARA LA E.N.S. en el </a:t>
            </a:r>
            <a:r>
              <a:rPr lang="en-US" b="1" dirty="0" err="1" smtClean="0"/>
              <a:t>marco</a:t>
            </a:r>
            <a:r>
              <a:rPr lang="en-US" b="1" dirty="0" smtClean="0"/>
              <a:t> del </a:t>
            </a:r>
            <a:br>
              <a:rPr lang="en-US" b="1" dirty="0" smtClean="0"/>
            </a:br>
            <a:r>
              <a:rPr lang="en-US" b="1" dirty="0" err="1" smtClean="0"/>
              <a:t>diseño</a:t>
            </a:r>
            <a:r>
              <a:rPr lang="en-US" b="1" dirty="0" smtClean="0"/>
              <a:t> curricular </a:t>
            </a:r>
            <a:r>
              <a:rPr lang="en-US" b="1" dirty="0" err="1" smtClean="0"/>
              <a:t>institucional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57158" y="285728"/>
          <a:ext cx="8572560" cy="4782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6357982">
                <a:tc>
                  <a:txBody>
                    <a:bodyPr/>
                    <a:lstStyle/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CONTENIDOS CONCEPTUALES.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1: Conjunto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Conjunto. Elemento. Pertenencia. Representación grafica. Conjuntos infinitos y finitos. Determinación de conjuntos por extensión y compresión. Igualdad de conjuntos. Conjunto vacío, unitario y universal. Operaciones con conjuntos.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2: Números y operaciones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Números naturales. Recta numérica. Operaciones. Propiedades. Números enteros. Ubicación en la recta numérica. Operaciones. Propiedades. Números fraccionarios. Propiedades. Ejercicios combinados.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3: Nociones geométricas 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Punto. Recta. Plano. Axiomas geométricos. Ángulos, construcciones. Ángulos complementarios. Ángulos suplementarios. Ángulos opuestos por el vértice. Ángulos adyacentes. Ángulos consecutivos.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4: Lenguaje grafico y algebraico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Ecuaciones. Funciones. Resolución de ejercicios. Problemas. Situaciones problemáticas.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5: Figuras planas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Triángulos. Propiedades. Construcciones. Problemas.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s-ES" sz="1800" b="1" i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ESPECTATIVAS DE LOGRO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 finalizar el curso los alumnos deberán: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Comprender y saber usar las operaciones y relaciones entre números para resolver situaciones problemáticas, seleccionando el tipo de cálculo exacto o aproximado que requiera la situación presentada.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Reconocer y saber usar el planteamiento y la resolución de problemas de la vida real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Distinguir magnitudes, utilizar y saber operar con las diferentes unidades de medida.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Comprender la naturaleza del pensamiento matemático como parte del entorno cotidiano, usando el razonamiento para hacer conjeturas, desarrollar argumentos y tomar decisiones.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Establecer relaciones entre los contenidos de la matemática con otras disciplinas.</a:t>
                      </a:r>
                    </a:p>
                    <a:p>
                      <a:r>
                        <a:rPr lang="es-ES" sz="1800" b="1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OBJETIVOS GENERALES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Incorporar el razonamiento lógico deductivo en el aprendizaje de la matemática.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Resolver situaciones problemáticas de la vida cotidiana con el uso de diferentes conceptos matemáticos, analizar y validar en su contexto los resultados obtenidos. 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Reconocer la importancia del quehacer matemático como herramienta útil para construir el pensamiento crítico frente a situaciones problemáticas que puedan presentarse en la vida cotidiana.</a:t>
                      </a:r>
                    </a:p>
                    <a:p>
                      <a:pPr lvl="0"/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PROCEDIMIENTOS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Representación de los números naturales en la recta numérica.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Observación de las regularidades en el comportamiento de los números y las operaciones (propiedades conmutativa, asociativa y distributiva).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Utilización de las propiedades de las operaciones para facilitar el cálculo.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Consideración de la jerarquía de las operaciones en cálculos mentales, escritos o con calculadoras.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Elaboración de estrategias personales de cálculo mental.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Resolución de problemas aritméticos.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Utilización de los números enteros como recurso expresivo en situaciones cotidianas (tener, deber, subir, bajar, ganar, perder…).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Elaboración y utilización de reglas, estrategias y rutinas para operar números positivos y negativos.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Realización de operaciones con enteros teniendo en cuenta paréntesis y jerarquía de operaciones.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Resolución de expresiones con operaciones combinadas y paréntesis.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Utilización adecuada de los útiles de geometría y herramientas de cálculo.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      Utilización de la calculadora para mejorar el cálculo mental con números enteros.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Estimación rápida del resultado de una operación. 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Elaboración y aplicación de estrategias de cálculo mental. Utilización de las propiedades de las operaciones.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Comprensión de enunciados de situaciones problemáticas expresándolos en el propio lenguaje.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Revisión de la solución y del proceso de resolución en los problemas.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Justificación de lo razonable de las soluciones a los problemas aritméticos en función de las preguntas planteadas.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Expresión de la solución en el contexto del enunciado.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Actitudinales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Valoración de las distintas clases de números (naturales, enteros) para contar, ordenar, expresar códigos y aproximar medidas.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Gusto por la precisión en los cálculos con toda clase de números.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      Valoración de la aplicación de propiedades de conjuntos numéricos para simplificar la operatoria con ellos.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Respeto por sus producciones, y las de sus compañeros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Critica responsable de sus tareas y las ajenas.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Respeto por el pensamiento ajeno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1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i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CRITERIOS DE EVALUACION</a:t>
                      </a:r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Desarrollo de hábitos de trabajo organizado y responsable durante la clase.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Respeto y tolerancia por las normas de convivencia establecidas.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Confianza en sus posibilidades de comprender y resolver situaciones problemáticas.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Presentación de los trabajos prácticos solicitados en tiempo y forma.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Claridad y precisión en el uso de la terminología específica del espacio curricular.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Asistencia, interés y participación en clases. 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El/la alumno/a deberá acreditar/aprobar por trimestre por lo menos tres (3) evaluaciones/trabajos prácticos propuestos además de los trabajos de carpeta completos.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CONTENIDOS CONCEPTUALES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1: nociones conjuntistas. Pertenencia. Inclusión. Operaciones: unión e intersección. Relaciones binarias. Ideas y relaciones funcionales.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2: conjunto de los números naturales. Sistemas de numeración decimal y binaria. El orden de los naturales. Representaciones graficas y en particular en la recta numérica. Operaciones: adición, multiplicación y potenciación; sustracción, división y radicación; propiedades. Calculo práctico: ejercicios y problemas. Supresión de paréntesis e intercalación de paréntesis; transposición de términos, factores, divisores, exponentes e índices, factorizaciones. Uso de las tablas de números primos, cuadrados, cubos, raíces cuadradas, etc.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3: conjunto de números enteros. Representación en la recta numérica, orden en los enteros. Operaciones; propiedades. Calculo práctico: ejercicios y problemas. Resolución de ecuaciones sencillas. Divisibilidad en Z; máximo común divisor y mínimo común múltiplo.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4: fracciones; fracciones equivalentes; fracciones decimales; el orden de los racionales; representaciones graficas y en particular en la recta numérica. Operaciones: propiedades. Calculo práctico: ejercicios y problemas; transposición de términos, factores y divisores; ecuaciones e inecuaciones sencillas.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Geometría.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1: conjunto de puntos, recta y plano; segmentos y ángulos. Axiomas relativos a puntos, rectas y planos, congruencia. Axiomas del trasporte de un segmento y de un ángulo. Operaciones: adición y producto por un numero natural. Construcciones.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2: relaciones de paralelismo y perpendicularidad de rectas en el plano. Rectas paralelas. Axioma de Euclides. Rectas perpendiculares. Axioma de unidad. Medidas de segmentos y de ángulos; sistema sexagesimal; cálculo de complementos y suplementos. Rectas paralelas cortadas por una transversal. Trazados y construcciones.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3: triángulos. Elementos. Clasificación. Propiedades relativas a los lados y ángulos. Problemas.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4: circunferencia. Posiciones relativas. Propiedades.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Unidad 5: congruencia de triángulos. Criterios. Justificación de trazados. Construcciones. Propiedades de los puntos de la mediatriz y de la bisectriz. Trazado de alturas, bisectrices y mediatrices en el triangulo. Concurrencia.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Objetivo:</a:t>
                      </a:r>
                    </a:p>
                    <a:p>
                      <a:endParaRPr lang="es-ES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Que el alumno desarrolle el pensamiento lógico – formal.</a:t>
                      </a:r>
                    </a:p>
                    <a:p>
                      <a:pPr lvl="0"/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Comprenda la importancia de la matemática en el desarrollo científico tecnológico y de su aplicación de sus técnicas en otras disciplinas.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Otros.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ón de seminario de formación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seminario de formación</Template>
  <TotalTime>243</TotalTime>
  <Words>662</Words>
  <Application>Microsoft Office PowerPoint</Application>
  <PresentationFormat>Presentación en pantalla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Presentación de seminario de formación</vt:lpstr>
      <vt:lpstr>EL PROYECTO CURRICULAR INSTITUCIONAL</vt:lpstr>
      <vt:lpstr>Diapositiva 2</vt:lpstr>
      <vt:lpstr>PROGRAMACIÓN CURRICULAR </vt:lpstr>
      <vt:lpstr>La Nueva Ley de Educación 26206 establece el marco base para la renovación curricular. EL CONSEJO FEDERAL RATIFICO LOS N.A.P.</vt:lpstr>
      <vt:lpstr>ENTONCES… EL GRAN DESAFIO SERA LA CONSTRUCCION DE MAPAS CURRICULARES.</vt:lpstr>
      <vt:lpstr>CONSULTAS A LOS DOCENTES!!</vt:lpstr>
      <vt:lpstr>Ejemplo de un  CONTENIDOS CONCEPTUALES Y OBJETIVOS  de tercer año PARA LA E.N.S. en el marco del  diseño curricular institucional </vt:lpstr>
      <vt:lpstr>Diapositiva 8</vt:lpstr>
    </vt:vector>
  </TitlesOfParts>
  <Manager/>
  <Company>www.programasfull.net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PROYECTO INSTITUCIONAL</dc:title>
  <dc:subject/>
  <dc:creator>Tuxecutor.programasfull.net</dc:creator>
  <cp:keywords/>
  <dc:description/>
  <cp:lastModifiedBy>Tuxecutor.programasfull.net</cp:lastModifiedBy>
  <cp:revision>36</cp:revision>
  <dcterms:created xsi:type="dcterms:W3CDTF">2010-02-22T18:20:37Z</dcterms:created>
  <dcterms:modified xsi:type="dcterms:W3CDTF">2010-02-24T04:51:26Z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TC062561683082</vt:lpwstr>
  </property>
</Properties>
</file>