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sldIdLst>
    <p:sldId id="291" r:id="rId2"/>
    <p:sldId id="261" r:id="rId3"/>
    <p:sldId id="276" r:id="rId4"/>
    <p:sldId id="277" r:id="rId5"/>
    <p:sldId id="271" r:id="rId6"/>
    <p:sldId id="272" r:id="rId7"/>
    <p:sldId id="273" r:id="rId8"/>
    <p:sldId id="274" r:id="rId9"/>
    <p:sldId id="275" r:id="rId10"/>
    <p:sldId id="257" r:id="rId11"/>
    <p:sldId id="264" r:id="rId12"/>
    <p:sldId id="268" r:id="rId13"/>
    <p:sldId id="269" r:id="rId14"/>
    <p:sldId id="270" r:id="rId15"/>
    <p:sldId id="278" r:id="rId16"/>
    <p:sldId id="279" r:id="rId17"/>
    <p:sldId id="280" r:id="rId18"/>
    <p:sldId id="283" r:id="rId19"/>
    <p:sldId id="284" r:id="rId20"/>
    <p:sldId id="285" r:id="rId21"/>
    <p:sldId id="286" r:id="rId22"/>
    <p:sldId id="287" r:id="rId23"/>
    <p:sldId id="288" r:id="rId24"/>
    <p:sldId id="265" r:id="rId25"/>
    <p:sldId id="266" r:id="rId26"/>
    <p:sldId id="267" r:id="rId27"/>
    <p:sldId id="281" r:id="rId28"/>
    <p:sldId id="293"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relyOnVml="1" encoding="utf-8"/>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58" autoAdjust="0"/>
  </p:normalViewPr>
  <p:slideViewPr>
    <p:cSldViewPr>
      <p:cViewPr varScale="1">
        <p:scale>
          <a:sx n="70" d="100"/>
          <a:sy n="70" d="100"/>
        </p:scale>
        <p:origin x="-108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38596B-CFBA-48E1-A5A3-EABCF624861F}" type="datetimeFigureOut">
              <a:rPr lang="es-ES" smtClean="0"/>
              <a:pPr/>
              <a:t>23/02/2010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1ED804-A99B-4994-85E3-CEFC9F2EFBD4}"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A1ED804-A99B-4994-85E3-CEFC9F2EFBD4}" type="slidenum">
              <a:rPr lang="es-ES" smtClean="0"/>
              <a:pPr/>
              <a:t>28</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gradFill rotWithShape="0">
          <a:gsLst>
            <a:gs pos="0">
              <a:schemeClr val="bg1"/>
            </a:gs>
            <a:gs pos="100000">
              <a:schemeClr val="bg2"/>
            </a:gs>
          </a:gsLst>
          <a:path path="shape">
            <a:fillToRect l="7500" t="33333" r="7501" b="50000"/>
          </a:path>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2259013"/>
            <a:ext cx="9142413" cy="4597400"/>
            <a:chOff x="0" y="1423"/>
            <a:chExt cx="5759" cy="2896"/>
          </a:xfrm>
        </p:grpSpPr>
        <p:pic>
          <p:nvPicPr>
            <p:cNvPr id="3075" name="Picture 3"/>
            <p:cNvPicPr>
              <a:picLocks noChangeArrowheads="1"/>
            </p:cNvPicPr>
            <p:nvPr/>
          </p:nvPicPr>
          <p:blipFill>
            <a:blip r:embed="rId2"/>
            <a:srcRect r="27339" b="11440"/>
            <a:stretch>
              <a:fillRect/>
            </a:stretch>
          </p:blipFill>
          <p:spPr bwMode="auto">
            <a:xfrm>
              <a:off x="3976" y="1423"/>
              <a:ext cx="1783" cy="2896"/>
            </a:xfrm>
            <a:prstGeom prst="rect">
              <a:avLst/>
            </a:prstGeom>
            <a:noFill/>
            <a:ln w="9525">
              <a:miter lim="800000"/>
              <a:headEnd/>
              <a:tailEnd/>
            </a:ln>
          </p:spPr>
        </p:pic>
        <p:sp>
          <p:nvSpPr>
            <p:cNvPr id="3076" name="Freeform 4"/>
            <p:cNvSpPr>
              <a:spLocks/>
            </p:cNvSpPr>
            <p:nvPr/>
          </p:nvSpPr>
          <p:spPr bwMode="auto">
            <a:xfrm>
              <a:off x="0" y="3378"/>
              <a:ext cx="2509" cy="196"/>
            </a:xfrm>
            <a:custGeom>
              <a:avLst/>
              <a:gdLst/>
              <a:ahLst/>
              <a:cxnLst>
                <a:cxn ang="0">
                  <a:pos x="39" y="61"/>
                </a:cxn>
                <a:cxn ang="0">
                  <a:pos x="104" y="28"/>
                </a:cxn>
                <a:cxn ang="0">
                  <a:pos x="182" y="13"/>
                </a:cxn>
                <a:cxn ang="0">
                  <a:pos x="281" y="13"/>
                </a:cxn>
                <a:cxn ang="0">
                  <a:pos x="357" y="34"/>
                </a:cxn>
                <a:cxn ang="0">
                  <a:pos x="440" y="85"/>
                </a:cxn>
                <a:cxn ang="0">
                  <a:pos x="509" y="129"/>
                </a:cxn>
                <a:cxn ang="0">
                  <a:pos x="626" y="148"/>
                </a:cxn>
                <a:cxn ang="0">
                  <a:pos x="728" y="135"/>
                </a:cxn>
                <a:cxn ang="0">
                  <a:pos x="806" y="93"/>
                </a:cxn>
                <a:cxn ang="0">
                  <a:pos x="899" y="36"/>
                </a:cxn>
                <a:cxn ang="0">
                  <a:pos x="998" y="4"/>
                </a:cxn>
                <a:cxn ang="0">
                  <a:pos x="1119" y="6"/>
                </a:cxn>
                <a:cxn ang="0">
                  <a:pos x="1214" y="39"/>
                </a:cxn>
                <a:cxn ang="0">
                  <a:pos x="1308" y="102"/>
                </a:cxn>
                <a:cxn ang="0">
                  <a:pos x="1403" y="133"/>
                </a:cxn>
                <a:cxn ang="0">
                  <a:pos x="1514" y="133"/>
                </a:cxn>
                <a:cxn ang="0">
                  <a:pos x="1593" y="111"/>
                </a:cxn>
                <a:cxn ang="0">
                  <a:pos x="1668" y="61"/>
                </a:cxn>
                <a:cxn ang="0">
                  <a:pos x="1754" y="18"/>
                </a:cxn>
                <a:cxn ang="0">
                  <a:pos x="1844" y="1"/>
                </a:cxn>
                <a:cxn ang="0">
                  <a:pos x="1958" y="4"/>
                </a:cxn>
                <a:cxn ang="0">
                  <a:pos x="2039" y="33"/>
                </a:cxn>
                <a:cxn ang="0">
                  <a:pos x="2118" y="88"/>
                </a:cxn>
                <a:cxn ang="0">
                  <a:pos x="2192" y="124"/>
                </a:cxn>
                <a:cxn ang="0">
                  <a:pos x="2303" y="138"/>
                </a:cxn>
                <a:cxn ang="0">
                  <a:pos x="2412" y="106"/>
                </a:cxn>
                <a:cxn ang="0">
                  <a:pos x="2463" y="66"/>
                </a:cxn>
                <a:cxn ang="0">
                  <a:pos x="2489" y="61"/>
                </a:cxn>
                <a:cxn ang="0">
                  <a:pos x="2507" y="76"/>
                </a:cxn>
                <a:cxn ang="0">
                  <a:pos x="2508" y="96"/>
                </a:cxn>
                <a:cxn ang="0">
                  <a:pos x="2490" y="118"/>
                </a:cxn>
                <a:cxn ang="0">
                  <a:pos x="2429" y="160"/>
                </a:cxn>
                <a:cxn ang="0">
                  <a:pos x="2352" y="183"/>
                </a:cxn>
                <a:cxn ang="0">
                  <a:pos x="2238" y="184"/>
                </a:cxn>
                <a:cxn ang="0">
                  <a:pos x="2156" y="172"/>
                </a:cxn>
                <a:cxn ang="0">
                  <a:pos x="2076" y="133"/>
                </a:cxn>
                <a:cxn ang="0">
                  <a:pos x="2018" y="87"/>
                </a:cxn>
                <a:cxn ang="0">
                  <a:pos x="1934" y="55"/>
                </a:cxn>
                <a:cxn ang="0">
                  <a:pos x="1836" y="49"/>
                </a:cxn>
                <a:cxn ang="0">
                  <a:pos x="1743" y="79"/>
                </a:cxn>
                <a:cxn ang="0">
                  <a:pos x="1677" y="118"/>
                </a:cxn>
                <a:cxn ang="0">
                  <a:pos x="1586" y="165"/>
                </a:cxn>
                <a:cxn ang="0">
                  <a:pos x="1475" y="186"/>
                </a:cxn>
                <a:cxn ang="0">
                  <a:pos x="1377" y="180"/>
                </a:cxn>
                <a:cxn ang="0">
                  <a:pos x="1269" y="136"/>
                </a:cxn>
                <a:cxn ang="0">
                  <a:pos x="1197" y="84"/>
                </a:cxn>
                <a:cxn ang="0">
                  <a:pos x="1128" y="55"/>
                </a:cxn>
                <a:cxn ang="0">
                  <a:pos x="1020" y="49"/>
                </a:cxn>
                <a:cxn ang="0">
                  <a:pos x="914" y="78"/>
                </a:cxn>
                <a:cxn ang="0">
                  <a:pos x="831" y="135"/>
                </a:cxn>
                <a:cxn ang="0">
                  <a:pos x="713" y="187"/>
                </a:cxn>
                <a:cxn ang="0">
                  <a:pos x="600" y="195"/>
                </a:cxn>
                <a:cxn ang="0">
                  <a:pos x="494" y="175"/>
                </a:cxn>
                <a:cxn ang="0">
                  <a:pos x="408" y="123"/>
                </a:cxn>
                <a:cxn ang="0">
                  <a:pos x="338" y="79"/>
                </a:cxn>
                <a:cxn ang="0">
                  <a:pos x="251" y="60"/>
                </a:cxn>
                <a:cxn ang="0">
                  <a:pos x="144" y="67"/>
                </a:cxn>
                <a:cxn ang="0">
                  <a:pos x="56" y="108"/>
                </a:cxn>
                <a:cxn ang="0">
                  <a:pos x="5" y="93"/>
                </a:cxn>
              </a:cxnLst>
              <a:rect l="0" t="0" r="r" b="b"/>
              <a:pathLst>
                <a:path w="2509" h="196">
                  <a:moveTo>
                    <a:pt x="5" y="93"/>
                  </a:moveTo>
                  <a:lnTo>
                    <a:pt x="39" y="61"/>
                  </a:lnTo>
                  <a:lnTo>
                    <a:pt x="71" y="43"/>
                  </a:lnTo>
                  <a:lnTo>
                    <a:pt x="104" y="28"/>
                  </a:lnTo>
                  <a:lnTo>
                    <a:pt x="144" y="18"/>
                  </a:lnTo>
                  <a:lnTo>
                    <a:pt x="182" y="13"/>
                  </a:lnTo>
                  <a:lnTo>
                    <a:pt x="227" y="10"/>
                  </a:lnTo>
                  <a:lnTo>
                    <a:pt x="281" y="13"/>
                  </a:lnTo>
                  <a:lnTo>
                    <a:pt x="321" y="22"/>
                  </a:lnTo>
                  <a:lnTo>
                    <a:pt x="357" y="34"/>
                  </a:lnTo>
                  <a:lnTo>
                    <a:pt x="408" y="60"/>
                  </a:lnTo>
                  <a:lnTo>
                    <a:pt x="440" y="85"/>
                  </a:lnTo>
                  <a:lnTo>
                    <a:pt x="474" y="111"/>
                  </a:lnTo>
                  <a:lnTo>
                    <a:pt x="509" y="129"/>
                  </a:lnTo>
                  <a:lnTo>
                    <a:pt x="561" y="142"/>
                  </a:lnTo>
                  <a:lnTo>
                    <a:pt x="626" y="148"/>
                  </a:lnTo>
                  <a:lnTo>
                    <a:pt x="677" y="145"/>
                  </a:lnTo>
                  <a:lnTo>
                    <a:pt x="728" y="135"/>
                  </a:lnTo>
                  <a:lnTo>
                    <a:pt x="770" y="117"/>
                  </a:lnTo>
                  <a:lnTo>
                    <a:pt x="806" y="93"/>
                  </a:lnTo>
                  <a:lnTo>
                    <a:pt x="860" y="57"/>
                  </a:lnTo>
                  <a:lnTo>
                    <a:pt x="899" y="36"/>
                  </a:lnTo>
                  <a:lnTo>
                    <a:pt x="950" y="13"/>
                  </a:lnTo>
                  <a:lnTo>
                    <a:pt x="998" y="4"/>
                  </a:lnTo>
                  <a:lnTo>
                    <a:pt x="1043" y="3"/>
                  </a:lnTo>
                  <a:lnTo>
                    <a:pt x="1119" y="6"/>
                  </a:lnTo>
                  <a:lnTo>
                    <a:pt x="1181" y="21"/>
                  </a:lnTo>
                  <a:lnTo>
                    <a:pt x="1214" y="39"/>
                  </a:lnTo>
                  <a:lnTo>
                    <a:pt x="1260" y="66"/>
                  </a:lnTo>
                  <a:lnTo>
                    <a:pt x="1308" y="102"/>
                  </a:lnTo>
                  <a:lnTo>
                    <a:pt x="1349" y="121"/>
                  </a:lnTo>
                  <a:lnTo>
                    <a:pt x="1403" y="133"/>
                  </a:lnTo>
                  <a:lnTo>
                    <a:pt x="1458" y="138"/>
                  </a:lnTo>
                  <a:lnTo>
                    <a:pt x="1514" y="133"/>
                  </a:lnTo>
                  <a:lnTo>
                    <a:pt x="1557" y="123"/>
                  </a:lnTo>
                  <a:lnTo>
                    <a:pt x="1593" y="111"/>
                  </a:lnTo>
                  <a:lnTo>
                    <a:pt x="1635" y="84"/>
                  </a:lnTo>
                  <a:lnTo>
                    <a:pt x="1668" y="61"/>
                  </a:lnTo>
                  <a:lnTo>
                    <a:pt x="1704" y="39"/>
                  </a:lnTo>
                  <a:lnTo>
                    <a:pt x="1754" y="18"/>
                  </a:lnTo>
                  <a:lnTo>
                    <a:pt x="1794" y="6"/>
                  </a:lnTo>
                  <a:lnTo>
                    <a:pt x="1844" y="1"/>
                  </a:lnTo>
                  <a:lnTo>
                    <a:pt x="1907" y="0"/>
                  </a:lnTo>
                  <a:lnTo>
                    <a:pt x="1958" y="4"/>
                  </a:lnTo>
                  <a:lnTo>
                    <a:pt x="2003" y="18"/>
                  </a:lnTo>
                  <a:lnTo>
                    <a:pt x="2039" y="33"/>
                  </a:lnTo>
                  <a:lnTo>
                    <a:pt x="2073" y="54"/>
                  </a:lnTo>
                  <a:lnTo>
                    <a:pt x="2118" y="88"/>
                  </a:lnTo>
                  <a:lnTo>
                    <a:pt x="2153" y="109"/>
                  </a:lnTo>
                  <a:lnTo>
                    <a:pt x="2192" y="124"/>
                  </a:lnTo>
                  <a:lnTo>
                    <a:pt x="2244" y="135"/>
                  </a:lnTo>
                  <a:lnTo>
                    <a:pt x="2303" y="138"/>
                  </a:lnTo>
                  <a:lnTo>
                    <a:pt x="2355" y="129"/>
                  </a:lnTo>
                  <a:lnTo>
                    <a:pt x="2412" y="106"/>
                  </a:lnTo>
                  <a:lnTo>
                    <a:pt x="2439" y="87"/>
                  </a:lnTo>
                  <a:lnTo>
                    <a:pt x="2463" y="66"/>
                  </a:lnTo>
                  <a:lnTo>
                    <a:pt x="2475" y="61"/>
                  </a:lnTo>
                  <a:lnTo>
                    <a:pt x="2489" y="61"/>
                  </a:lnTo>
                  <a:lnTo>
                    <a:pt x="2499" y="66"/>
                  </a:lnTo>
                  <a:lnTo>
                    <a:pt x="2507" y="76"/>
                  </a:lnTo>
                  <a:lnTo>
                    <a:pt x="2508" y="85"/>
                  </a:lnTo>
                  <a:lnTo>
                    <a:pt x="2508" y="96"/>
                  </a:lnTo>
                  <a:lnTo>
                    <a:pt x="2504" y="106"/>
                  </a:lnTo>
                  <a:lnTo>
                    <a:pt x="2490" y="118"/>
                  </a:lnTo>
                  <a:lnTo>
                    <a:pt x="2463" y="139"/>
                  </a:lnTo>
                  <a:lnTo>
                    <a:pt x="2429" y="160"/>
                  </a:lnTo>
                  <a:lnTo>
                    <a:pt x="2399" y="172"/>
                  </a:lnTo>
                  <a:lnTo>
                    <a:pt x="2352" y="183"/>
                  </a:lnTo>
                  <a:lnTo>
                    <a:pt x="2298" y="186"/>
                  </a:lnTo>
                  <a:lnTo>
                    <a:pt x="2238" y="184"/>
                  </a:lnTo>
                  <a:lnTo>
                    <a:pt x="2192" y="180"/>
                  </a:lnTo>
                  <a:lnTo>
                    <a:pt x="2156" y="172"/>
                  </a:lnTo>
                  <a:lnTo>
                    <a:pt x="2114" y="156"/>
                  </a:lnTo>
                  <a:lnTo>
                    <a:pt x="2076" y="133"/>
                  </a:lnTo>
                  <a:lnTo>
                    <a:pt x="2049" y="112"/>
                  </a:lnTo>
                  <a:lnTo>
                    <a:pt x="2018" y="87"/>
                  </a:lnTo>
                  <a:lnTo>
                    <a:pt x="1977" y="67"/>
                  </a:lnTo>
                  <a:lnTo>
                    <a:pt x="1934" y="55"/>
                  </a:lnTo>
                  <a:lnTo>
                    <a:pt x="1886" y="49"/>
                  </a:lnTo>
                  <a:lnTo>
                    <a:pt x="1836" y="49"/>
                  </a:lnTo>
                  <a:lnTo>
                    <a:pt x="1776" y="64"/>
                  </a:lnTo>
                  <a:lnTo>
                    <a:pt x="1743" y="79"/>
                  </a:lnTo>
                  <a:lnTo>
                    <a:pt x="1707" y="99"/>
                  </a:lnTo>
                  <a:lnTo>
                    <a:pt x="1677" y="118"/>
                  </a:lnTo>
                  <a:lnTo>
                    <a:pt x="1626" y="147"/>
                  </a:lnTo>
                  <a:lnTo>
                    <a:pt x="1586" y="165"/>
                  </a:lnTo>
                  <a:lnTo>
                    <a:pt x="1535" y="180"/>
                  </a:lnTo>
                  <a:lnTo>
                    <a:pt x="1475" y="186"/>
                  </a:lnTo>
                  <a:lnTo>
                    <a:pt x="1437" y="186"/>
                  </a:lnTo>
                  <a:lnTo>
                    <a:pt x="1377" y="180"/>
                  </a:lnTo>
                  <a:lnTo>
                    <a:pt x="1322" y="165"/>
                  </a:lnTo>
                  <a:lnTo>
                    <a:pt x="1269" y="136"/>
                  </a:lnTo>
                  <a:lnTo>
                    <a:pt x="1230" y="109"/>
                  </a:lnTo>
                  <a:lnTo>
                    <a:pt x="1197" y="84"/>
                  </a:lnTo>
                  <a:lnTo>
                    <a:pt x="1163" y="67"/>
                  </a:lnTo>
                  <a:lnTo>
                    <a:pt x="1128" y="55"/>
                  </a:lnTo>
                  <a:lnTo>
                    <a:pt x="1071" y="48"/>
                  </a:lnTo>
                  <a:lnTo>
                    <a:pt x="1020" y="49"/>
                  </a:lnTo>
                  <a:lnTo>
                    <a:pt x="974" y="57"/>
                  </a:lnTo>
                  <a:lnTo>
                    <a:pt x="914" y="78"/>
                  </a:lnTo>
                  <a:lnTo>
                    <a:pt x="879" y="103"/>
                  </a:lnTo>
                  <a:lnTo>
                    <a:pt x="831" y="135"/>
                  </a:lnTo>
                  <a:lnTo>
                    <a:pt x="777" y="166"/>
                  </a:lnTo>
                  <a:lnTo>
                    <a:pt x="713" y="187"/>
                  </a:lnTo>
                  <a:lnTo>
                    <a:pt x="659" y="193"/>
                  </a:lnTo>
                  <a:lnTo>
                    <a:pt x="600" y="195"/>
                  </a:lnTo>
                  <a:lnTo>
                    <a:pt x="543" y="189"/>
                  </a:lnTo>
                  <a:lnTo>
                    <a:pt x="494" y="175"/>
                  </a:lnTo>
                  <a:lnTo>
                    <a:pt x="450" y="154"/>
                  </a:lnTo>
                  <a:lnTo>
                    <a:pt x="408" y="123"/>
                  </a:lnTo>
                  <a:lnTo>
                    <a:pt x="377" y="99"/>
                  </a:lnTo>
                  <a:lnTo>
                    <a:pt x="338" y="79"/>
                  </a:lnTo>
                  <a:lnTo>
                    <a:pt x="291" y="64"/>
                  </a:lnTo>
                  <a:lnTo>
                    <a:pt x="251" y="60"/>
                  </a:lnTo>
                  <a:lnTo>
                    <a:pt x="191" y="58"/>
                  </a:lnTo>
                  <a:lnTo>
                    <a:pt x="144" y="67"/>
                  </a:lnTo>
                  <a:lnTo>
                    <a:pt x="96" y="82"/>
                  </a:lnTo>
                  <a:lnTo>
                    <a:pt x="56" y="108"/>
                  </a:lnTo>
                  <a:lnTo>
                    <a:pt x="0" y="157"/>
                  </a:lnTo>
                  <a:lnTo>
                    <a:pt x="5" y="93"/>
                  </a:lnTo>
                </a:path>
              </a:pathLst>
            </a:custGeom>
            <a:solidFill>
              <a:schemeClr val="bg2"/>
            </a:solidFill>
            <a:ln w="9525">
              <a:noFill/>
              <a:round/>
              <a:headEnd type="none" w="sm" len="sm"/>
              <a:tailEnd type="none" w="sm" len="sm"/>
            </a:ln>
          </p:spPr>
          <p:txBody>
            <a:bodyPr/>
            <a:lstStyle/>
            <a:p>
              <a:endParaRPr lang="es-ES"/>
            </a:p>
          </p:txBody>
        </p:sp>
        <p:pic>
          <p:nvPicPr>
            <p:cNvPr id="3077" name="Picture 5"/>
            <p:cNvPicPr>
              <a:picLocks noChangeArrowheads="1"/>
            </p:cNvPicPr>
            <p:nvPr/>
          </p:nvPicPr>
          <p:blipFill>
            <a:blip r:embed="rId3"/>
            <a:srcRect/>
            <a:stretch>
              <a:fillRect/>
            </a:stretch>
          </p:blipFill>
          <p:spPr bwMode="auto">
            <a:xfrm>
              <a:off x="0" y="2196"/>
              <a:ext cx="2766" cy="216"/>
            </a:xfrm>
            <a:prstGeom prst="rect">
              <a:avLst/>
            </a:prstGeom>
            <a:noFill/>
            <a:ln w="9525">
              <a:miter lim="800000"/>
              <a:headEnd/>
              <a:tailEnd/>
            </a:ln>
          </p:spPr>
        </p:pic>
      </p:grpSp>
      <p:sp>
        <p:nvSpPr>
          <p:cNvPr id="3078" name="Rectangle 6"/>
          <p:cNvSpPr>
            <a:spLocks noGrp="1" noChangeArrowheads="1"/>
          </p:cNvSpPr>
          <p:nvPr>
            <p:ph type="ctrTitle" sz="quarter"/>
          </p:nvPr>
        </p:nvSpPr>
        <p:spPr>
          <a:xfrm>
            <a:off x="685800" y="2286000"/>
            <a:ext cx="7772400" cy="1143000"/>
          </a:xfrm>
        </p:spPr>
        <p:txBody>
          <a:bodyPr anchor="b"/>
          <a:lstStyle>
            <a:lvl1pPr>
              <a:defRPr>
                <a:latin typeface="Arial" charset="0"/>
              </a:defRPr>
            </a:lvl1pPr>
          </a:lstStyle>
          <a:p>
            <a:r>
              <a:rPr lang="es-ES" smtClean="0"/>
              <a:t>Haga clic para modificar el estilo de título del patrón</a:t>
            </a:r>
            <a:endParaRPr lang="es-ES"/>
          </a:p>
        </p:txBody>
      </p:sp>
      <p:sp>
        <p:nvSpPr>
          <p:cNvPr id="3079" name="Rectangle 7"/>
          <p:cNvSpPr>
            <a:spLocks noGrp="1" noChangeArrowheads="1"/>
          </p:cNvSpPr>
          <p:nvPr>
            <p:ph type="subTitle" sz="quarter" idx="1"/>
          </p:nvPr>
        </p:nvSpPr>
        <p:spPr>
          <a:xfrm>
            <a:off x="1371600" y="3886200"/>
            <a:ext cx="6400800" cy="1752600"/>
          </a:xfrm>
        </p:spPr>
        <p:txBody>
          <a:bodyPr/>
          <a:lstStyle>
            <a:lvl1pPr marL="0" indent="0" algn="ctr">
              <a:buFontTx/>
              <a:buNone/>
              <a:defRPr>
                <a:latin typeface="Arial" charset="0"/>
              </a:defRPr>
            </a:lvl1pPr>
          </a:lstStyle>
          <a:p>
            <a:r>
              <a:rPr lang="es-ES" smtClean="0"/>
              <a:t>Haga clic para modificar el estilo de subtítulo del patrón</a:t>
            </a:r>
            <a:endParaRPr lang="es-ES"/>
          </a:p>
        </p:txBody>
      </p:sp>
      <p:sp>
        <p:nvSpPr>
          <p:cNvPr id="3080" name="Rectangle 8"/>
          <p:cNvSpPr>
            <a:spLocks noGrp="1" noChangeArrowheads="1"/>
          </p:cNvSpPr>
          <p:nvPr>
            <p:ph type="dt" sz="quarter" idx="2"/>
          </p:nvPr>
        </p:nvSpPr>
        <p:spPr/>
        <p:txBody>
          <a:bodyPr/>
          <a:lstStyle>
            <a:lvl1pPr>
              <a:defRPr>
                <a:solidFill>
                  <a:srgbClr val="000000"/>
                </a:solidFill>
              </a:defRPr>
            </a:lvl1pPr>
          </a:lstStyle>
          <a:p>
            <a:endParaRPr lang="es-ES"/>
          </a:p>
        </p:txBody>
      </p:sp>
      <p:sp>
        <p:nvSpPr>
          <p:cNvPr id="3081" name="Rectangle 9"/>
          <p:cNvSpPr>
            <a:spLocks noGrp="1" noChangeArrowheads="1"/>
          </p:cNvSpPr>
          <p:nvPr>
            <p:ph type="ftr" sz="quarter" idx="3"/>
          </p:nvPr>
        </p:nvSpPr>
        <p:spPr/>
        <p:txBody>
          <a:bodyPr/>
          <a:lstStyle>
            <a:lvl1pPr>
              <a:defRPr>
                <a:solidFill>
                  <a:srgbClr val="000000"/>
                </a:solidFill>
              </a:defRPr>
            </a:lvl1pPr>
          </a:lstStyle>
          <a:p>
            <a:endParaRPr lang="es-ES"/>
          </a:p>
        </p:txBody>
      </p:sp>
      <p:sp>
        <p:nvSpPr>
          <p:cNvPr id="3082" name="Rectangle 10"/>
          <p:cNvSpPr>
            <a:spLocks noGrp="1" noChangeArrowheads="1"/>
          </p:cNvSpPr>
          <p:nvPr>
            <p:ph type="sldNum" sz="quarter" idx="4"/>
          </p:nvPr>
        </p:nvSpPr>
        <p:spPr/>
        <p:txBody>
          <a:bodyPr/>
          <a:lstStyle>
            <a:lvl1pPr>
              <a:defRPr>
                <a:solidFill>
                  <a:srgbClr val="000000"/>
                </a:solidFill>
              </a:defRPr>
            </a:lvl1pPr>
          </a:lstStyle>
          <a:p>
            <a:fld id="{0035B3E1-C8C9-4B00-BCFC-21E144AB248C}"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D555ED15-496D-4F13-8AA6-0975ABBA1518}"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0854DC8-B127-4452-8AD9-EF9A76F4AB5D}"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119F6C7B-6D99-45D7-A6B8-5A83E601E739}"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F3D7A8A9-2444-42E4-B0FE-A7C5270528A1}"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60491AE8-6042-4233-B1A6-244AFAAA6106}"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C4F55B9F-1C66-455D-A70F-3384D9E789AA}"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E8B660E7-F84D-49AC-B321-B6A62C010C44}"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414A764E-99A7-4B3D-B8FB-0E1A2CA87641}"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1CA63785-4B40-463C-8E14-D887EC8D06EE}"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1E522B30-3DA2-4E7E-81A7-DFF60C97BFB6}"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path path="shape">
            <a:fillToRect l="7500" t="8888" r="7501" b="74445"/>
          </a:path>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581150"/>
            <a:ext cx="9142413" cy="5275263"/>
            <a:chOff x="0" y="996"/>
            <a:chExt cx="5759" cy="3323"/>
          </a:xfrm>
        </p:grpSpPr>
        <p:pic>
          <p:nvPicPr>
            <p:cNvPr id="2051" name="Picture 3"/>
            <p:cNvPicPr>
              <a:picLocks noChangeArrowheads="1"/>
            </p:cNvPicPr>
            <p:nvPr/>
          </p:nvPicPr>
          <p:blipFill>
            <a:blip r:embed="rId13"/>
            <a:srcRect r="27339" b="11440"/>
            <a:stretch>
              <a:fillRect/>
            </a:stretch>
          </p:blipFill>
          <p:spPr bwMode="auto">
            <a:xfrm>
              <a:off x="3976" y="1423"/>
              <a:ext cx="1783" cy="2896"/>
            </a:xfrm>
            <a:prstGeom prst="rect">
              <a:avLst/>
            </a:prstGeom>
            <a:noFill/>
            <a:ln w="9525">
              <a:miter lim="800000"/>
              <a:headEnd/>
              <a:tailEnd/>
            </a:ln>
          </p:spPr>
        </p:pic>
        <p:sp>
          <p:nvSpPr>
            <p:cNvPr id="2052" name="Freeform 4"/>
            <p:cNvSpPr>
              <a:spLocks/>
            </p:cNvSpPr>
            <p:nvPr/>
          </p:nvSpPr>
          <p:spPr bwMode="auto">
            <a:xfrm>
              <a:off x="0" y="3522"/>
              <a:ext cx="2509" cy="196"/>
            </a:xfrm>
            <a:custGeom>
              <a:avLst/>
              <a:gdLst/>
              <a:ahLst/>
              <a:cxnLst>
                <a:cxn ang="0">
                  <a:pos x="39" y="61"/>
                </a:cxn>
                <a:cxn ang="0">
                  <a:pos x="104" y="28"/>
                </a:cxn>
                <a:cxn ang="0">
                  <a:pos x="182" y="13"/>
                </a:cxn>
                <a:cxn ang="0">
                  <a:pos x="281" y="13"/>
                </a:cxn>
                <a:cxn ang="0">
                  <a:pos x="357" y="34"/>
                </a:cxn>
                <a:cxn ang="0">
                  <a:pos x="440" y="85"/>
                </a:cxn>
                <a:cxn ang="0">
                  <a:pos x="509" y="129"/>
                </a:cxn>
                <a:cxn ang="0">
                  <a:pos x="626" y="148"/>
                </a:cxn>
                <a:cxn ang="0">
                  <a:pos x="728" y="135"/>
                </a:cxn>
                <a:cxn ang="0">
                  <a:pos x="806" y="93"/>
                </a:cxn>
                <a:cxn ang="0">
                  <a:pos x="899" y="36"/>
                </a:cxn>
                <a:cxn ang="0">
                  <a:pos x="998" y="4"/>
                </a:cxn>
                <a:cxn ang="0">
                  <a:pos x="1119" y="6"/>
                </a:cxn>
                <a:cxn ang="0">
                  <a:pos x="1214" y="39"/>
                </a:cxn>
                <a:cxn ang="0">
                  <a:pos x="1308" y="102"/>
                </a:cxn>
                <a:cxn ang="0">
                  <a:pos x="1403" y="133"/>
                </a:cxn>
                <a:cxn ang="0">
                  <a:pos x="1514" y="133"/>
                </a:cxn>
                <a:cxn ang="0">
                  <a:pos x="1593" y="111"/>
                </a:cxn>
                <a:cxn ang="0">
                  <a:pos x="1668" y="61"/>
                </a:cxn>
                <a:cxn ang="0">
                  <a:pos x="1754" y="18"/>
                </a:cxn>
                <a:cxn ang="0">
                  <a:pos x="1844" y="1"/>
                </a:cxn>
                <a:cxn ang="0">
                  <a:pos x="1958" y="4"/>
                </a:cxn>
                <a:cxn ang="0">
                  <a:pos x="2039" y="33"/>
                </a:cxn>
                <a:cxn ang="0">
                  <a:pos x="2118" y="88"/>
                </a:cxn>
                <a:cxn ang="0">
                  <a:pos x="2192" y="124"/>
                </a:cxn>
                <a:cxn ang="0">
                  <a:pos x="2303" y="138"/>
                </a:cxn>
                <a:cxn ang="0">
                  <a:pos x="2412" y="106"/>
                </a:cxn>
                <a:cxn ang="0">
                  <a:pos x="2463" y="66"/>
                </a:cxn>
                <a:cxn ang="0">
                  <a:pos x="2489" y="61"/>
                </a:cxn>
                <a:cxn ang="0">
                  <a:pos x="2507" y="76"/>
                </a:cxn>
                <a:cxn ang="0">
                  <a:pos x="2508" y="96"/>
                </a:cxn>
                <a:cxn ang="0">
                  <a:pos x="2490" y="118"/>
                </a:cxn>
                <a:cxn ang="0">
                  <a:pos x="2429" y="160"/>
                </a:cxn>
                <a:cxn ang="0">
                  <a:pos x="2352" y="183"/>
                </a:cxn>
                <a:cxn ang="0">
                  <a:pos x="2238" y="184"/>
                </a:cxn>
                <a:cxn ang="0">
                  <a:pos x="2156" y="172"/>
                </a:cxn>
                <a:cxn ang="0">
                  <a:pos x="2076" y="133"/>
                </a:cxn>
                <a:cxn ang="0">
                  <a:pos x="2018" y="87"/>
                </a:cxn>
                <a:cxn ang="0">
                  <a:pos x="1934" y="55"/>
                </a:cxn>
                <a:cxn ang="0">
                  <a:pos x="1836" y="49"/>
                </a:cxn>
                <a:cxn ang="0">
                  <a:pos x="1743" y="79"/>
                </a:cxn>
                <a:cxn ang="0">
                  <a:pos x="1677" y="118"/>
                </a:cxn>
                <a:cxn ang="0">
                  <a:pos x="1586" y="165"/>
                </a:cxn>
                <a:cxn ang="0">
                  <a:pos x="1475" y="186"/>
                </a:cxn>
                <a:cxn ang="0">
                  <a:pos x="1377" y="180"/>
                </a:cxn>
                <a:cxn ang="0">
                  <a:pos x="1269" y="136"/>
                </a:cxn>
                <a:cxn ang="0">
                  <a:pos x="1197" y="84"/>
                </a:cxn>
                <a:cxn ang="0">
                  <a:pos x="1128" y="55"/>
                </a:cxn>
                <a:cxn ang="0">
                  <a:pos x="1020" y="49"/>
                </a:cxn>
                <a:cxn ang="0">
                  <a:pos x="914" y="78"/>
                </a:cxn>
                <a:cxn ang="0">
                  <a:pos x="831" y="135"/>
                </a:cxn>
                <a:cxn ang="0">
                  <a:pos x="713" y="187"/>
                </a:cxn>
                <a:cxn ang="0">
                  <a:pos x="600" y="195"/>
                </a:cxn>
                <a:cxn ang="0">
                  <a:pos x="494" y="175"/>
                </a:cxn>
                <a:cxn ang="0">
                  <a:pos x="408" y="123"/>
                </a:cxn>
                <a:cxn ang="0">
                  <a:pos x="338" y="79"/>
                </a:cxn>
                <a:cxn ang="0">
                  <a:pos x="251" y="60"/>
                </a:cxn>
                <a:cxn ang="0">
                  <a:pos x="144" y="67"/>
                </a:cxn>
                <a:cxn ang="0">
                  <a:pos x="56" y="108"/>
                </a:cxn>
                <a:cxn ang="0">
                  <a:pos x="5" y="93"/>
                </a:cxn>
              </a:cxnLst>
              <a:rect l="0" t="0" r="r" b="b"/>
              <a:pathLst>
                <a:path w="2509" h="196">
                  <a:moveTo>
                    <a:pt x="5" y="93"/>
                  </a:moveTo>
                  <a:lnTo>
                    <a:pt x="39" y="61"/>
                  </a:lnTo>
                  <a:lnTo>
                    <a:pt x="71" y="43"/>
                  </a:lnTo>
                  <a:lnTo>
                    <a:pt x="104" y="28"/>
                  </a:lnTo>
                  <a:lnTo>
                    <a:pt x="144" y="18"/>
                  </a:lnTo>
                  <a:lnTo>
                    <a:pt x="182" y="13"/>
                  </a:lnTo>
                  <a:lnTo>
                    <a:pt x="227" y="10"/>
                  </a:lnTo>
                  <a:lnTo>
                    <a:pt x="281" y="13"/>
                  </a:lnTo>
                  <a:lnTo>
                    <a:pt x="321" y="22"/>
                  </a:lnTo>
                  <a:lnTo>
                    <a:pt x="357" y="34"/>
                  </a:lnTo>
                  <a:lnTo>
                    <a:pt x="408" y="60"/>
                  </a:lnTo>
                  <a:lnTo>
                    <a:pt x="440" y="85"/>
                  </a:lnTo>
                  <a:lnTo>
                    <a:pt x="474" y="111"/>
                  </a:lnTo>
                  <a:lnTo>
                    <a:pt x="509" y="129"/>
                  </a:lnTo>
                  <a:lnTo>
                    <a:pt x="561" y="142"/>
                  </a:lnTo>
                  <a:lnTo>
                    <a:pt x="626" y="148"/>
                  </a:lnTo>
                  <a:lnTo>
                    <a:pt x="677" y="145"/>
                  </a:lnTo>
                  <a:lnTo>
                    <a:pt x="728" y="135"/>
                  </a:lnTo>
                  <a:lnTo>
                    <a:pt x="770" y="117"/>
                  </a:lnTo>
                  <a:lnTo>
                    <a:pt x="806" y="93"/>
                  </a:lnTo>
                  <a:lnTo>
                    <a:pt x="860" y="57"/>
                  </a:lnTo>
                  <a:lnTo>
                    <a:pt x="899" y="36"/>
                  </a:lnTo>
                  <a:lnTo>
                    <a:pt x="950" y="13"/>
                  </a:lnTo>
                  <a:lnTo>
                    <a:pt x="998" y="4"/>
                  </a:lnTo>
                  <a:lnTo>
                    <a:pt x="1043" y="3"/>
                  </a:lnTo>
                  <a:lnTo>
                    <a:pt x="1119" y="6"/>
                  </a:lnTo>
                  <a:lnTo>
                    <a:pt x="1181" y="21"/>
                  </a:lnTo>
                  <a:lnTo>
                    <a:pt x="1214" y="39"/>
                  </a:lnTo>
                  <a:lnTo>
                    <a:pt x="1260" y="66"/>
                  </a:lnTo>
                  <a:lnTo>
                    <a:pt x="1308" y="102"/>
                  </a:lnTo>
                  <a:lnTo>
                    <a:pt x="1349" y="121"/>
                  </a:lnTo>
                  <a:lnTo>
                    <a:pt x="1403" y="133"/>
                  </a:lnTo>
                  <a:lnTo>
                    <a:pt x="1458" y="138"/>
                  </a:lnTo>
                  <a:lnTo>
                    <a:pt x="1514" y="133"/>
                  </a:lnTo>
                  <a:lnTo>
                    <a:pt x="1557" y="123"/>
                  </a:lnTo>
                  <a:lnTo>
                    <a:pt x="1593" y="111"/>
                  </a:lnTo>
                  <a:lnTo>
                    <a:pt x="1635" y="84"/>
                  </a:lnTo>
                  <a:lnTo>
                    <a:pt x="1668" y="61"/>
                  </a:lnTo>
                  <a:lnTo>
                    <a:pt x="1704" y="39"/>
                  </a:lnTo>
                  <a:lnTo>
                    <a:pt x="1754" y="18"/>
                  </a:lnTo>
                  <a:lnTo>
                    <a:pt x="1794" y="6"/>
                  </a:lnTo>
                  <a:lnTo>
                    <a:pt x="1844" y="1"/>
                  </a:lnTo>
                  <a:lnTo>
                    <a:pt x="1907" y="0"/>
                  </a:lnTo>
                  <a:lnTo>
                    <a:pt x="1958" y="4"/>
                  </a:lnTo>
                  <a:lnTo>
                    <a:pt x="2003" y="18"/>
                  </a:lnTo>
                  <a:lnTo>
                    <a:pt x="2039" y="33"/>
                  </a:lnTo>
                  <a:lnTo>
                    <a:pt x="2073" y="54"/>
                  </a:lnTo>
                  <a:lnTo>
                    <a:pt x="2118" y="88"/>
                  </a:lnTo>
                  <a:lnTo>
                    <a:pt x="2153" y="109"/>
                  </a:lnTo>
                  <a:lnTo>
                    <a:pt x="2192" y="124"/>
                  </a:lnTo>
                  <a:lnTo>
                    <a:pt x="2244" y="135"/>
                  </a:lnTo>
                  <a:lnTo>
                    <a:pt x="2303" y="138"/>
                  </a:lnTo>
                  <a:lnTo>
                    <a:pt x="2355" y="129"/>
                  </a:lnTo>
                  <a:lnTo>
                    <a:pt x="2412" y="106"/>
                  </a:lnTo>
                  <a:lnTo>
                    <a:pt x="2439" y="87"/>
                  </a:lnTo>
                  <a:lnTo>
                    <a:pt x="2463" y="66"/>
                  </a:lnTo>
                  <a:lnTo>
                    <a:pt x="2475" y="61"/>
                  </a:lnTo>
                  <a:lnTo>
                    <a:pt x="2489" y="61"/>
                  </a:lnTo>
                  <a:lnTo>
                    <a:pt x="2499" y="66"/>
                  </a:lnTo>
                  <a:lnTo>
                    <a:pt x="2507" y="76"/>
                  </a:lnTo>
                  <a:lnTo>
                    <a:pt x="2508" y="85"/>
                  </a:lnTo>
                  <a:lnTo>
                    <a:pt x="2508" y="96"/>
                  </a:lnTo>
                  <a:lnTo>
                    <a:pt x="2504" y="106"/>
                  </a:lnTo>
                  <a:lnTo>
                    <a:pt x="2490" y="118"/>
                  </a:lnTo>
                  <a:lnTo>
                    <a:pt x="2463" y="139"/>
                  </a:lnTo>
                  <a:lnTo>
                    <a:pt x="2429" y="160"/>
                  </a:lnTo>
                  <a:lnTo>
                    <a:pt x="2399" y="172"/>
                  </a:lnTo>
                  <a:lnTo>
                    <a:pt x="2352" y="183"/>
                  </a:lnTo>
                  <a:lnTo>
                    <a:pt x="2298" y="186"/>
                  </a:lnTo>
                  <a:lnTo>
                    <a:pt x="2238" y="184"/>
                  </a:lnTo>
                  <a:lnTo>
                    <a:pt x="2192" y="180"/>
                  </a:lnTo>
                  <a:lnTo>
                    <a:pt x="2156" y="172"/>
                  </a:lnTo>
                  <a:lnTo>
                    <a:pt x="2114" y="156"/>
                  </a:lnTo>
                  <a:lnTo>
                    <a:pt x="2076" y="133"/>
                  </a:lnTo>
                  <a:lnTo>
                    <a:pt x="2049" y="112"/>
                  </a:lnTo>
                  <a:lnTo>
                    <a:pt x="2018" y="87"/>
                  </a:lnTo>
                  <a:lnTo>
                    <a:pt x="1977" y="67"/>
                  </a:lnTo>
                  <a:lnTo>
                    <a:pt x="1934" y="55"/>
                  </a:lnTo>
                  <a:lnTo>
                    <a:pt x="1886" y="49"/>
                  </a:lnTo>
                  <a:lnTo>
                    <a:pt x="1836" y="49"/>
                  </a:lnTo>
                  <a:lnTo>
                    <a:pt x="1776" y="64"/>
                  </a:lnTo>
                  <a:lnTo>
                    <a:pt x="1743" y="79"/>
                  </a:lnTo>
                  <a:lnTo>
                    <a:pt x="1707" y="99"/>
                  </a:lnTo>
                  <a:lnTo>
                    <a:pt x="1677" y="118"/>
                  </a:lnTo>
                  <a:lnTo>
                    <a:pt x="1626" y="147"/>
                  </a:lnTo>
                  <a:lnTo>
                    <a:pt x="1586" y="165"/>
                  </a:lnTo>
                  <a:lnTo>
                    <a:pt x="1535" y="180"/>
                  </a:lnTo>
                  <a:lnTo>
                    <a:pt x="1475" y="186"/>
                  </a:lnTo>
                  <a:lnTo>
                    <a:pt x="1437" y="186"/>
                  </a:lnTo>
                  <a:lnTo>
                    <a:pt x="1377" y="180"/>
                  </a:lnTo>
                  <a:lnTo>
                    <a:pt x="1322" y="165"/>
                  </a:lnTo>
                  <a:lnTo>
                    <a:pt x="1269" y="136"/>
                  </a:lnTo>
                  <a:lnTo>
                    <a:pt x="1230" y="109"/>
                  </a:lnTo>
                  <a:lnTo>
                    <a:pt x="1197" y="84"/>
                  </a:lnTo>
                  <a:lnTo>
                    <a:pt x="1163" y="67"/>
                  </a:lnTo>
                  <a:lnTo>
                    <a:pt x="1128" y="55"/>
                  </a:lnTo>
                  <a:lnTo>
                    <a:pt x="1071" y="48"/>
                  </a:lnTo>
                  <a:lnTo>
                    <a:pt x="1020" y="49"/>
                  </a:lnTo>
                  <a:lnTo>
                    <a:pt x="974" y="57"/>
                  </a:lnTo>
                  <a:lnTo>
                    <a:pt x="914" y="78"/>
                  </a:lnTo>
                  <a:lnTo>
                    <a:pt x="879" y="103"/>
                  </a:lnTo>
                  <a:lnTo>
                    <a:pt x="831" y="135"/>
                  </a:lnTo>
                  <a:lnTo>
                    <a:pt x="777" y="166"/>
                  </a:lnTo>
                  <a:lnTo>
                    <a:pt x="713" y="187"/>
                  </a:lnTo>
                  <a:lnTo>
                    <a:pt x="659" y="193"/>
                  </a:lnTo>
                  <a:lnTo>
                    <a:pt x="600" y="195"/>
                  </a:lnTo>
                  <a:lnTo>
                    <a:pt x="543" y="189"/>
                  </a:lnTo>
                  <a:lnTo>
                    <a:pt x="494" y="175"/>
                  </a:lnTo>
                  <a:lnTo>
                    <a:pt x="450" y="154"/>
                  </a:lnTo>
                  <a:lnTo>
                    <a:pt x="408" y="123"/>
                  </a:lnTo>
                  <a:lnTo>
                    <a:pt x="377" y="99"/>
                  </a:lnTo>
                  <a:lnTo>
                    <a:pt x="338" y="79"/>
                  </a:lnTo>
                  <a:lnTo>
                    <a:pt x="291" y="64"/>
                  </a:lnTo>
                  <a:lnTo>
                    <a:pt x="251" y="60"/>
                  </a:lnTo>
                  <a:lnTo>
                    <a:pt x="191" y="58"/>
                  </a:lnTo>
                  <a:lnTo>
                    <a:pt x="144" y="67"/>
                  </a:lnTo>
                  <a:lnTo>
                    <a:pt x="96" y="82"/>
                  </a:lnTo>
                  <a:lnTo>
                    <a:pt x="56" y="108"/>
                  </a:lnTo>
                  <a:lnTo>
                    <a:pt x="0" y="157"/>
                  </a:lnTo>
                  <a:lnTo>
                    <a:pt x="5" y="93"/>
                  </a:lnTo>
                </a:path>
              </a:pathLst>
            </a:custGeom>
            <a:solidFill>
              <a:schemeClr val="bg2"/>
            </a:solidFill>
            <a:ln w="9525">
              <a:noFill/>
              <a:round/>
              <a:headEnd type="none" w="sm" len="sm"/>
              <a:tailEnd type="none" w="sm" len="sm"/>
            </a:ln>
          </p:spPr>
          <p:txBody>
            <a:bodyPr/>
            <a:lstStyle/>
            <a:p>
              <a:endParaRPr lang="es-ES"/>
            </a:p>
          </p:txBody>
        </p:sp>
        <p:pic>
          <p:nvPicPr>
            <p:cNvPr id="2053" name="Picture 5"/>
            <p:cNvPicPr>
              <a:picLocks noChangeArrowheads="1"/>
            </p:cNvPicPr>
            <p:nvPr/>
          </p:nvPicPr>
          <p:blipFill>
            <a:blip r:embed="rId14"/>
            <a:srcRect/>
            <a:stretch>
              <a:fillRect/>
            </a:stretch>
          </p:blipFill>
          <p:spPr bwMode="auto">
            <a:xfrm>
              <a:off x="0" y="996"/>
              <a:ext cx="2766" cy="216"/>
            </a:xfrm>
            <a:prstGeom prst="rect">
              <a:avLst/>
            </a:prstGeom>
            <a:noFill/>
            <a:ln w="9525">
              <a:miter lim="800000"/>
              <a:headEnd/>
              <a:tailEnd/>
            </a:ln>
          </p:spPr>
        </p:pic>
      </p:grpSp>
      <p:sp>
        <p:nvSpPr>
          <p:cNvPr id="2054"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lvl="0"/>
            <a:r>
              <a:rPr lang="es-ES" smtClean="0"/>
              <a:t>Haga clic para modificar el estilo de título del patrón</a:t>
            </a:r>
          </a:p>
        </p:txBody>
      </p:sp>
      <p:sp>
        <p:nvSpPr>
          <p:cNvPr id="2055"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056" name="Rectangle 8"/>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lvl1pPr>
              <a:spcBef>
                <a:spcPct val="50000"/>
              </a:spcBef>
              <a:defRPr sz="1400"/>
            </a:lvl1pPr>
          </a:lstStyle>
          <a:p>
            <a:endParaRPr lang="es-ES"/>
          </a:p>
        </p:txBody>
      </p:sp>
      <p:sp>
        <p:nvSpPr>
          <p:cNvPr id="2057" name="Rectangle 9"/>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es-ES"/>
          </a:p>
        </p:txBody>
      </p:sp>
      <p:sp>
        <p:nvSpPr>
          <p:cNvPr id="2058" name="Rectangle 10"/>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8EEB14E6-C04D-4E92-BBAC-C14F8439CD6B}"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Times New Roman" pitchFamily="18" charset="0"/>
        </a:defRPr>
      </a:lvl2pPr>
      <a:lvl3pPr algn="ctr" rtl="0" eaLnBrk="1" fontAlgn="base" hangingPunct="1">
        <a:spcBef>
          <a:spcPct val="0"/>
        </a:spcBef>
        <a:spcAft>
          <a:spcPct val="0"/>
        </a:spcAft>
        <a:defRPr kumimoji="1" sz="4400">
          <a:solidFill>
            <a:schemeClr val="tx2"/>
          </a:solidFill>
          <a:latin typeface="Times New Roman" pitchFamily="18" charset="0"/>
        </a:defRPr>
      </a:lvl3pPr>
      <a:lvl4pPr algn="ctr" rtl="0" eaLnBrk="1" fontAlgn="base" hangingPunct="1">
        <a:spcBef>
          <a:spcPct val="0"/>
        </a:spcBef>
        <a:spcAft>
          <a:spcPct val="0"/>
        </a:spcAft>
        <a:defRPr kumimoji="1" sz="4400">
          <a:solidFill>
            <a:schemeClr val="tx2"/>
          </a:solidFill>
          <a:latin typeface="Times New Roman" pitchFamily="18" charset="0"/>
        </a:defRPr>
      </a:lvl4pPr>
      <a:lvl5pPr algn="ctr" rtl="0" eaLnBrk="1" fontAlgn="base" hangingPunct="1">
        <a:spcBef>
          <a:spcPct val="0"/>
        </a:spcBef>
        <a:spcAft>
          <a:spcPct val="0"/>
        </a:spcAft>
        <a:defRPr kumimoji="1" sz="4400">
          <a:solidFill>
            <a:schemeClr val="tx2"/>
          </a:solidFill>
          <a:latin typeface="Times New Roman" pitchFamily="18" charset="0"/>
        </a:defRPr>
      </a:lvl5pPr>
      <a:lvl6pPr marL="457200" algn="ctr" rtl="0" eaLnBrk="1" fontAlgn="base" hangingPunct="1">
        <a:spcBef>
          <a:spcPct val="0"/>
        </a:spcBef>
        <a:spcAft>
          <a:spcPct val="0"/>
        </a:spcAft>
        <a:defRPr kumimoji="1" sz="4400">
          <a:solidFill>
            <a:schemeClr val="tx2"/>
          </a:solidFill>
          <a:latin typeface="Times New Roman" pitchFamily="18" charset="0"/>
        </a:defRPr>
      </a:lvl6pPr>
      <a:lvl7pPr marL="914400" algn="ctr" rtl="0" eaLnBrk="1" fontAlgn="base" hangingPunct="1">
        <a:spcBef>
          <a:spcPct val="0"/>
        </a:spcBef>
        <a:spcAft>
          <a:spcPct val="0"/>
        </a:spcAft>
        <a:defRPr kumimoji="1" sz="4400">
          <a:solidFill>
            <a:schemeClr val="tx2"/>
          </a:solidFill>
          <a:latin typeface="Times New Roman" pitchFamily="18" charset="0"/>
        </a:defRPr>
      </a:lvl7pPr>
      <a:lvl8pPr marL="1371600" algn="ctr" rtl="0" eaLnBrk="1" fontAlgn="base" hangingPunct="1">
        <a:spcBef>
          <a:spcPct val="0"/>
        </a:spcBef>
        <a:spcAft>
          <a:spcPct val="0"/>
        </a:spcAft>
        <a:defRPr kumimoji="1" sz="4400">
          <a:solidFill>
            <a:schemeClr val="tx2"/>
          </a:solidFill>
          <a:latin typeface="Times New Roman" pitchFamily="18" charset="0"/>
        </a:defRPr>
      </a:lvl8pPr>
      <a:lvl9pPr marL="1828800" algn="ctr" rtl="0" eaLnBrk="1" fontAlgn="base" hangingPunct="1">
        <a:spcBef>
          <a:spcPct val="0"/>
        </a:spcBef>
        <a:spcAft>
          <a:spcPct val="0"/>
        </a:spcAft>
        <a:defRPr kumimoji="1"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defRPr>
      </a:lvl2pPr>
      <a:lvl3pPr marL="1143000" indent="-228600" algn="l" rtl="0" eaLnBrk="1" fontAlgn="base" hangingPunct="1">
        <a:spcBef>
          <a:spcPct val="20000"/>
        </a:spcBef>
        <a:spcAft>
          <a:spcPct val="0"/>
        </a:spcAft>
        <a:buChar char="•"/>
        <a:defRPr kumimoji="1" sz="2400">
          <a:solidFill>
            <a:schemeClr val="tx1"/>
          </a:solidFill>
          <a:latin typeface="+mn-lt"/>
        </a:defRPr>
      </a:lvl3pPr>
      <a:lvl4pPr marL="1600200" indent="-228600" algn="l" rtl="0" eaLnBrk="1" fontAlgn="base" hangingPunct="1">
        <a:spcBef>
          <a:spcPct val="20000"/>
        </a:spcBef>
        <a:spcAft>
          <a:spcPct val="0"/>
        </a:spcAft>
        <a:buChar char="–"/>
        <a:defRPr kumimoji="1" sz="2000">
          <a:solidFill>
            <a:schemeClr val="tx1"/>
          </a:solidFill>
          <a:latin typeface="+mn-lt"/>
        </a:defRPr>
      </a:lvl4pPr>
      <a:lvl5pPr marL="2057400" indent="-228600" algn="l" rtl="0" eaLnBrk="1" fontAlgn="base" hangingPunct="1">
        <a:spcBef>
          <a:spcPct val="20000"/>
        </a:spcBef>
        <a:spcAft>
          <a:spcPct val="0"/>
        </a:spcAft>
        <a:buChar char="•"/>
        <a:defRPr kumimoji="1" sz="2000">
          <a:solidFill>
            <a:schemeClr val="tx1"/>
          </a:solidFill>
          <a:latin typeface="+mn-lt"/>
        </a:defRPr>
      </a:lvl5pPr>
      <a:lvl6pPr marL="2514600" indent="-228600" algn="l" rtl="0" eaLnBrk="1" fontAlgn="base" hangingPunct="1">
        <a:spcBef>
          <a:spcPct val="20000"/>
        </a:spcBef>
        <a:spcAft>
          <a:spcPct val="0"/>
        </a:spcAft>
        <a:buChar char="•"/>
        <a:defRPr kumimoji="1" sz="2000">
          <a:solidFill>
            <a:schemeClr val="tx1"/>
          </a:solidFill>
          <a:latin typeface="+mn-lt"/>
        </a:defRPr>
      </a:lvl6pPr>
      <a:lvl7pPr marL="2971800" indent="-228600" algn="l" rtl="0" eaLnBrk="1" fontAlgn="base" hangingPunct="1">
        <a:spcBef>
          <a:spcPct val="20000"/>
        </a:spcBef>
        <a:spcAft>
          <a:spcPct val="0"/>
        </a:spcAft>
        <a:buChar char="•"/>
        <a:defRPr kumimoji="1" sz="2000">
          <a:solidFill>
            <a:schemeClr val="tx1"/>
          </a:solidFill>
          <a:latin typeface="+mn-lt"/>
        </a:defRPr>
      </a:lvl7pPr>
      <a:lvl8pPr marL="3429000" indent="-228600" algn="l" rtl="0" eaLnBrk="1" fontAlgn="base" hangingPunct="1">
        <a:spcBef>
          <a:spcPct val="20000"/>
        </a:spcBef>
        <a:spcAft>
          <a:spcPct val="0"/>
        </a:spcAft>
        <a:buChar char="•"/>
        <a:defRPr kumimoji="1" sz="2000">
          <a:solidFill>
            <a:schemeClr val="tx1"/>
          </a:solidFill>
          <a:latin typeface="+mn-lt"/>
        </a:defRPr>
      </a:lvl8pPr>
      <a:lvl9pPr marL="3886200" indent="-228600" algn="l" rtl="0" eaLnBrk="1" fontAlgn="base" hangingPunct="1">
        <a:spcBef>
          <a:spcPct val="20000"/>
        </a:spcBef>
        <a:spcAft>
          <a:spcPct val="0"/>
        </a:spcAft>
        <a:buChar char="•"/>
        <a:defRPr kumimoji="1"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is%20documentos/documentos%20consejo%20federal%20de%20educacion/93-09-anexo.pdf" TargetMode="External"/><Relationship Id="rId2" Type="http://schemas.openxmlformats.org/officeDocument/2006/relationships/hyperlink" Target="lineamientos_ed_secundaria.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27.xml"/><Relationship Id="rId1" Type="http://schemas.openxmlformats.org/officeDocument/2006/relationships/slideLayout" Target="../slideLayouts/slideLayout2.xml"/><Relationship Id="rId4" Type="http://schemas.openxmlformats.org/officeDocument/2006/relationships/slide" Target="slide1.xml"/></Relationships>
</file>

<file path=ppt/slides/_rels/slide24.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CAPACITACIONFEBRERO/LEY%201420.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sz="quarter"/>
          </p:nvPr>
        </p:nvSpPr>
        <p:spPr>
          <a:xfrm>
            <a:off x="785786" y="571480"/>
            <a:ext cx="7772400" cy="5214974"/>
          </a:xfrm>
        </p:spPr>
        <p:txBody>
          <a:bodyPr/>
          <a:lstStyle/>
          <a:p>
            <a:r>
              <a:rPr lang="es-ES" b="1" dirty="0" smtClean="0"/>
              <a:t>EL DESARROLLO CURRICULAR Y EL DESAFÍO DE TRANSFORMAR LAS PRÁCTICAS PEDAGÓGICAS EN LAS CLASES DE MATEMÁTICA </a:t>
            </a:r>
            <a:endParaRPr lang="es-ES" b="1"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3"/>
          <p:cNvSpPr>
            <a:spLocks noChangeArrowheads="1"/>
          </p:cNvSpPr>
          <p:nvPr/>
        </p:nvSpPr>
        <p:spPr bwMode="auto">
          <a:xfrm>
            <a:off x="990600" y="1714488"/>
            <a:ext cx="8153400" cy="1828800"/>
          </a:xfrm>
          <a:prstGeom prst="roundRect">
            <a:avLst>
              <a:gd name="adj" fmla="val 16667"/>
            </a:avLst>
          </a:prstGeom>
          <a:gradFill rotWithShape="0">
            <a:gsLst>
              <a:gs pos="0">
                <a:schemeClr val="bg1"/>
              </a:gs>
              <a:gs pos="50000">
                <a:srgbClr val="99CCFF"/>
              </a:gs>
              <a:gs pos="100000">
                <a:schemeClr val="bg1"/>
              </a:gs>
            </a:gsLst>
            <a:lin ang="2700000" scaled="1"/>
          </a:gradFill>
          <a:ln w="12700">
            <a:solidFill>
              <a:schemeClr val="tx1"/>
            </a:solidFill>
            <a:round/>
            <a:headEnd type="none" w="sm" len="sm"/>
            <a:tailEnd type="none" w="sm" len="sm"/>
          </a:ln>
          <a:effectLst/>
        </p:spPr>
        <p:txBody>
          <a:bodyPr wrap="none" anchor="ctr"/>
          <a:lstStyle/>
          <a:p>
            <a:pPr>
              <a:defRPr/>
            </a:pPr>
            <a:r>
              <a:rPr lang="es-ES" sz="2800"/>
              <a:t>            </a:t>
            </a:r>
            <a:r>
              <a:rPr lang="es-ES" sz="2400" b="1"/>
              <a:t>Documento curricular básico o común para </a:t>
            </a:r>
          </a:p>
          <a:p>
            <a:pPr>
              <a:defRPr/>
            </a:pPr>
            <a:r>
              <a:rPr lang="es-ES" sz="2400" b="1"/>
              <a:t>              todas las  jurisdicciones  formulado  por  el</a:t>
            </a:r>
          </a:p>
          <a:p>
            <a:pPr>
              <a:defRPr/>
            </a:pPr>
            <a:r>
              <a:rPr lang="es-ES" sz="2400" b="1"/>
              <a:t>              Consejo  Federal de  Educación, con eje en</a:t>
            </a:r>
          </a:p>
          <a:p>
            <a:pPr>
              <a:defRPr/>
            </a:pPr>
            <a:r>
              <a:rPr lang="es-ES" sz="2400" b="1"/>
              <a:t>              </a:t>
            </a:r>
            <a:r>
              <a:rPr lang="es-MX" sz="2400" b="1"/>
              <a:t>las conductas observables</a:t>
            </a:r>
            <a:r>
              <a:rPr lang="es-ES" sz="2400" b="1"/>
              <a:t>.</a:t>
            </a:r>
          </a:p>
        </p:txBody>
      </p:sp>
      <p:sp>
        <p:nvSpPr>
          <p:cNvPr id="5" name="Rectangle 2"/>
          <p:cNvSpPr>
            <a:spLocks noGrp="1" noChangeArrowheads="1"/>
          </p:cNvSpPr>
          <p:nvPr>
            <p:ph type="title"/>
          </p:nvPr>
        </p:nvSpPr>
        <p:spPr bwMode="auto">
          <a:prstGeom prst="rect">
            <a:avLst/>
          </a:prstGeom>
          <a:gradFill rotWithShape="0">
            <a:gsLst>
              <a:gs pos="0">
                <a:srgbClr val="A8A8A8"/>
              </a:gs>
              <a:gs pos="50000">
                <a:srgbClr val="FFFFFF"/>
              </a:gs>
              <a:gs pos="100000">
                <a:srgbClr val="A8A8A8"/>
              </a:gs>
            </a:gsLst>
            <a:lin ang="2700000" scaled="1"/>
          </a:gradFill>
          <a:ln w="9525">
            <a:noFill/>
            <a:miter lim="800000"/>
            <a:headEnd/>
            <a:tailEnd/>
          </a:ln>
        </p:spPr>
        <p:txBody>
          <a:bodyPr anchor="ctr"/>
          <a:lstStyle/>
          <a:p>
            <a:pPr algn="ctr"/>
            <a:r>
              <a:rPr lang="es-ES_tradnl" sz="2800" b="1"/>
              <a:t>EVOLUCIÓN DE LA PERSPECTIVA CURRICULAR</a:t>
            </a:r>
            <a:endParaRPr lang="es-ES_tradnl" sz="3600" b="1"/>
          </a:p>
        </p:txBody>
      </p:sp>
      <p:sp>
        <p:nvSpPr>
          <p:cNvPr id="6" name="Rectangle 5"/>
          <p:cNvSpPr>
            <a:spLocks noChangeArrowheads="1"/>
          </p:cNvSpPr>
          <p:nvPr/>
        </p:nvSpPr>
        <p:spPr bwMode="auto">
          <a:xfrm>
            <a:off x="142844" y="1000108"/>
            <a:ext cx="1447800" cy="1219200"/>
          </a:xfrm>
          <a:prstGeom prst="rect">
            <a:avLst/>
          </a:prstGeom>
          <a:gradFill rotWithShape="0">
            <a:gsLst>
              <a:gs pos="0">
                <a:srgbClr val="FFFFA7"/>
              </a:gs>
              <a:gs pos="100000">
                <a:srgbClr val="FFFFD4"/>
              </a:gs>
            </a:gsLst>
            <a:lin ang="5400000" scaled="1"/>
          </a:gradFill>
          <a:ln w="9525">
            <a:miter lim="800000"/>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FFFFA7"/>
            </a:extrusionClr>
          </a:sp3d>
        </p:spPr>
        <p:txBody>
          <a:bodyPr wrap="none" anchor="ctr">
            <a:flatTx/>
          </a:bodyPr>
          <a:lstStyle/>
          <a:p>
            <a:pPr algn="ctr"/>
            <a:endParaRPr lang="es-ES_tradnl" sz="2800" b="1"/>
          </a:p>
        </p:txBody>
      </p:sp>
      <p:sp>
        <p:nvSpPr>
          <p:cNvPr id="7" name="Rectangle 6"/>
          <p:cNvSpPr>
            <a:spLocks noChangeArrowheads="1"/>
          </p:cNvSpPr>
          <p:nvPr/>
        </p:nvSpPr>
        <p:spPr bwMode="auto">
          <a:xfrm>
            <a:off x="357158" y="1214422"/>
            <a:ext cx="990600" cy="914400"/>
          </a:xfrm>
          <a:prstGeom prst="rect">
            <a:avLst/>
          </a:prstGeom>
          <a:noFill/>
          <a:ln w="12700">
            <a:noFill/>
            <a:miter lim="800000"/>
            <a:headEnd type="none" w="sm" len="sm"/>
            <a:tailEnd type="none" w="sm" len="sm"/>
          </a:ln>
        </p:spPr>
        <p:txBody>
          <a:bodyPr wrap="none" anchor="ctr"/>
          <a:lstStyle/>
          <a:p>
            <a:pPr algn="ctr"/>
            <a:r>
              <a:rPr lang="es-ES_tradnl" sz="2400" b="1" dirty="0"/>
              <a:t>1976</a:t>
            </a:r>
          </a:p>
          <a:p>
            <a:pPr algn="ctr"/>
            <a:r>
              <a:rPr lang="es-ES_tradnl" sz="2400" b="1" dirty="0"/>
              <a:t>a</a:t>
            </a:r>
          </a:p>
          <a:p>
            <a:pPr algn="ctr"/>
            <a:r>
              <a:rPr lang="es-ES_tradnl" sz="2400" b="1" dirty="0"/>
              <a:t>1980</a:t>
            </a:r>
          </a:p>
        </p:txBody>
      </p:sp>
      <p:sp>
        <p:nvSpPr>
          <p:cNvPr id="11" name="AutoShape 4"/>
          <p:cNvSpPr>
            <a:spLocks noChangeArrowheads="1"/>
          </p:cNvSpPr>
          <p:nvPr/>
        </p:nvSpPr>
        <p:spPr bwMode="auto">
          <a:xfrm>
            <a:off x="0" y="4071942"/>
            <a:ext cx="9067800" cy="2438400"/>
          </a:xfrm>
          <a:prstGeom prst="roundRect">
            <a:avLst>
              <a:gd name="adj" fmla="val 16667"/>
            </a:avLst>
          </a:prstGeom>
          <a:gradFill rotWithShape="0">
            <a:gsLst>
              <a:gs pos="0">
                <a:srgbClr val="FFE1FF"/>
              </a:gs>
              <a:gs pos="100000">
                <a:srgbClr val="DBB7FF"/>
              </a:gs>
            </a:gsLst>
            <a:path path="shape">
              <a:fillToRect l="50000" t="50000" r="50000" b="50000"/>
            </a:path>
          </a:gradFill>
          <a:ln w="12700">
            <a:solidFill>
              <a:schemeClr val="tx1"/>
            </a:solidFill>
            <a:round/>
            <a:headEnd type="none" w="sm" len="sm"/>
            <a:tailEnd type="none" w="sm" len="sm"/>
          </a:ln>
        </p:spPr>
        <p:txBody>
          <a:bodyPr wrap="none" anchor="ctr"/>
          <a:lstStyle/>
          <a:p>
            <a:r>
              <a:rPr lang="es-ES" sz="2800" dirty="0"/>
              <a:t>                   </a:t>
            </a:r>
            <a:r>
              <a:rPr lang="es-ES" sz="2400" b="1" dirty="0"/>
              <a:t>Documentos curriculares</a:t>
            </a:r>
            <a:r>
              <a:rPr lang="es-MX" sz="2400" b="1" dirty="0"/>
              <a:t> </a:t>
            </a:r>
            <a:r>
              <a:rPr lang="es-ES" sz="2400" b="1" dirty="0"/>
              <a:t>que intentan </a:t>
            </a:r>
          </a:p>
          <a:p>
            <a:r>
              <a:rPr lang="es-ES" sz="2400" b="1" dirty="0"/>
              <a:t>                      desplazar el eje de l</a:t>
            </a:r>
            <a:r>
              <a:rPr lang="es-MX" sz="2400" b="1" dirty="0"/>
              <a:t>a</a:t>
            </a:r>
            <a:r>
              <a:rPr lang="es-ES" sz="2400" b="1" dirty="0"/>
              <a:t>s </a:t>
            </a:r>
            <a:r>
              <a:rPr lang="es-MX" sz="2400" b="1" dirty="0"/>
              <a:t>conductas observables</a:t>
            </a:r>
            <a:r>
              <a:rPr lang="es-ES" sz="2400" b="1" dirty="0"/>
              <a:t>:	</a:t>
            </a:r>
          </a:p>
          <a:p>
            <a:pPr lvl="3">
              <a:buFontTx/>
              <a:buChar char="•"/>
            </a:pPr>
            <a:r>
              <a:rPr lang="es-MX" sz="2400" b="1" dirty="0"/>
              <a:t> </a:t>
            </a:r>
            <a:r>
              <a:rPr lang="es-ES" sz="2400" b="1" dirty="0"/>
              <a:t>Intensificación de conceptos.</a:t>
            </a:r>
          </a:p>
          <a:p>
            <a:pPr>
              <a:buFontTx/>
              <a:buChar char="•"/>
            </a:pPr>
            <a:r>
              <a:rPr lang="es-MX" sz="2400" b="1" dirty="0"/>
              <a:t> </a:t>
            </a:r>
            <a:r>
              <a:rPr lang="es-ES" sz="2400" b="1" dirty="0"/>
              <a:t>Generalizaciones para organizar y secuenciar los temas</a:t>
            </a:r>
            <a:r>
              <a:rPr lang="es-MX" sz="2400" b="1" dirty="0"/>
              <a:t>.</a:t>
            </a:r>
            <a:endParaRPr lang="es-ES" sz="2400" b="1" dirty="0"/>
          </a:p>
          <a:p>
            <a:pPr>
              <a:buFontTx/>
              <a:buChar char="•"/>
            </a:pPr>
            <a:r>
              <a:rPr lang="es-MX" sz="2400" b="1" dirty="0"/>
              <a:t> </a:t>
            </a:r>
            <a:r>
              <a:rPr lang="es-ES" sz="2400" b="1" dirty="0"/>
              <a:t>Formulación de objetivos centrados en el alumno por </a:t>
            </a:r>
          </a:p>
          <a:p>
            <a:r>
              <a:rPr lang="es-MX" sz="2400" b="1" dirty="0"/>
              <a:t>   </a:t>
            </a:r>
            <a:r>
              <a:rPr lang="es-ES" sz="2400" b="1" dirty="0"/>
              <a:t>nivel o ciclo</a:t>
            </a:r>
            <a:r>
              <a:rPr lang="es-MX" sz="2400" b="1" dirty="0"/>
              <a:t>.</a:t>
            </a:r>
            <a:endParaRPr lang="es-ES" sz="2800" dirty="0"/>
          </a:p>
        </p:txBody>
      </p:sp>
      <p:sp>
        <p:nvSpPr>
          <p:cNvPr id="12" name="Rectangle 7"/>
          <p:cNvSpPr>
            <a:spLocks noChangeArrowheads="1"/>
          </p:cNvSpPr>
          <p:nvPr/>
        </p:nvSpPr>
        <p:spPr bwMode="auto">
          <a:xfrm>
            <a:off x="0" y="3357562"/>
            <a:ext cx="1447800" cy="1219200"/>
          </a:xfrm>
          <a:prstGeom prst="rect">
            <a:avLst/>
          </a:prstGeom>
          <a:gradFill rotWithShape="0">
            <a:gsLst>
              <a:gs pos="0">
                <a:srgbClr val="FFFFA7"/>
              </a:gs>
              <a:gs pos="100000">
                <a:srgbClr val="FFFFD4"/>
              </a:gs>
            </a:gsLst>
            <a:lin ang="5400000" scaled="1"/>
          </a:gradFill>
          <a:ln w="9525">
            <a:miter lim="800000"/>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FFFFA7"/>
            </a:extrusionClr>
          </a:sp3d>
        </p:spPr>
        <p:txBody>
          <a:bodyPr wrap="none" anchor="ctr">
            <a:flatTx/>
          </a:bodyPr>
          <a:lstStyle/>
          <a:p>
            <a:pPr algn="ctr"/>
            <a:endParaRPr lang="es-ES_tradnl" sz="2800" b="1"/>
          </a:p>
        </p:txBody>
      </p:sp>
      <p:sp>
        <p:nvSpPr>
          <p:cNvPr id="13" name="Rectangle 8"/>
          <p:cNvSpPr>
            <a:spLocks noChangeArrowheads="1"/>
          </p:cNvSpPr>
          <p:nvPr/>
        </p:nvSpPr>
        <p:spPr bwMode="auto">
          <a:xfrm>
            <a:off x="285720" y="3500438"/>
            <a:ext cx="990600" cy="914400"/>
          </a:xfrm>
          <a:prstGeom prst="rect">
            <a:avLst/>
          </a:prstGeom>
          <a:noFill/>
          <a:ln w="12700">
            <a:noFill/>
            <a:miter lim="800000"/>
            <a:headEnd type="none" w="sm" len="sm"/>
            <a:tailEnd type="none" w="sm" len="sm"/>
          </a:ln>
        </p:spPr>
        <p:txBody>
          <a:bodyPr wrap="none" anchor="ctr"/>
          <a:lstStyle/>
          <a:p>
            <a:pPr algn="ctr"/>
            <a:r>
              <a:rPr lang="es-ES_tradnl" sz="2400" b="1" dirty="0"/>
              <a:t>1980</a:t>
            </a:r>
          </a:p>
          <a:p>
            <a:pPr algn="ctr"/>
            <a:r>
              <a:rPr lang="es-ES_tradnl" sz="2400" b="1" dirty="0"/>
              <a:t>a</a:t>
            </a:r>
          </a:p>
          <a:p>
            <a:pPr algn="ctr"/>
            <a:r>
              <a:rPr lang="es-ES_tradnl" sz="2400" b="1" dirty="0"/>
              <a:t>1993</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sz="quarter"/>
          </p:nvPr>
        </p:nvSpPr>
        <p:spPr/>
        <p:txBody>
          <a:bodyPr/>
          <a:lstStyle/>
          <a:p>
            <a:r>
              <a:rPr lang="es-ES" b="1" dirty="0" smtClean="0"/>
              <a:t>¿Qué ha pasado en nuestra provincia en este marco? El nivel de concreción provincial? </a:t>
            </a:r>
            <a:endParaRPr lang="es-ES" b="1" dirty="0"/>
          </a:p>
        </p:txBody>
      </p:sp>
      <p:sp>
        <p:nvSpPr>
          <p:cNvPr id="3" name="2 Subtítulo"/>
          <p:cNvSpPr>
            <a:spLocks noGrp="1"/>
          </p:cNvSpPr>
          <p:nvPr>
            <p:ph type="subTitle" sz="quarter" idx="1"/>
          </p:nvPr>
        </p:nvSpPr>
        <p:spPr>
          <a:xfrm>
            <a:off x="1428728" y="4786322"/>
            <a:ext cx="6400800" cy="1752600"/>
          </a:xfrm>
        </p:spPr>
        <p:txBody>
          <a:bodyPr/>
          <a:lstStyle/>
          <a:p>
            <a:r>
              <a:rPr lang="es-ES" sz="4000" b="1" dirty="0" smtClean="0"/>
              <a:t>¿Como se estructuraran los PCI y los PCA?</a:t>
            </a:r>
            <a:endParaRPr lang="es-ES" sz="4000" b="1" dirty="0"/>
          </a:p>
        </p:txBody>
      </p:sp>
      <p:sp>
        <p:nvSpPr>
          <p:cNvPr id="4" name="AutoShape 11" descr="Papel seda rosa"/>
          <p:cNvSpPr>
            <a:spLocks noChangeArrowheads="1"/>
          </p:cNvSpPr>
          <p:nvPr/>
        </p:nvSpPr>
        <p:spPr bwMode="auto">
          <a:xfrm>
            <a:off x="3929058" y="3500438"/>
            <a:ext cx="1219200" cy="966790"/>
          </a:xfrm>
          <a:prstGeom prst="downArrow">
            <a:avLst>
              <a:gd name="adj1" fmla="val 50000"/>
              <a:gd name="adj2" fmla="val 25000"/>
            </a:avLst>
          </a:prstGeom>
          <a:blipFill dpi="0" rotWithShape="0">
            <a:blip r:embed="rId2"/>
            <a:srcRect/>
            <a:tile tx="0" ty="0" sx="100000" sy="100000" flip="none" algn="tl"/>
          </a:blipFill>
          <a:ln w="12700">
            <a:solidFill>
              <a:schemeClr val="tx1"/>
            </a:solidFill>
            <a:miter lim="800000"/>
            <a:headEnd type="none" w="sm" len="sm"/>
            <a:tailEnd type="none" w="sm" len="sm"/>
          </a:ln>
          <a:effectLst>
            <a:outerShdw dist="117088" dir="13236078" algn="ctr" rotWithShape="0">
              <a:srgbClr val="FF3399"/>
            </a:outerShdw>
          </a:effectLst>
        </p:spPr>
        <p:txBody>
          <a:bodyPr wrap="none" anchor="ctr"/>
          <a:lstStyle/>
          <a:p>
            <a:pPr>
              <a:defRPr/>
            </a:pPr>
            <a:endParaRPr lang="es-ES"/>
          </a:p>
        </p:txBody>
      </p:sp>
      <p:sp>
        <p:nvSpPr>
          <p:cNvPr id="5" name="4 Flecha derecha"/>
          <p:cNvSpPr/>
          <p:nvPr/>
        </p:nvSpPr>
        <p:spPr bwMode="auto">
          <a:xfrm>
            <a:off x="7000892" y="5643578"/>
            <a:ext cx="1785950" cy="928694"/>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s-ES" sz="2000" b="1" dirty="0" smtClean="0">
                <a:latin typeface="Lucida Sans Unicode" pitchFamily="34" charset="0"/>
                <a:cs typeface="Lucida Sans Unicode" pitchFamily="34" charset="0"/>
                <a:hlinkClick r:id="rId3" action="ppaction://hlinksldjump"/>
              </a:rPr>
              <a:t>N</a:t>
            </a:r>
            <a:r>
              <a:rPr kumimoji="0" lang="es-ES" sz="2000" b="1" i="0" u="none" strike="noStrike" cap="none" normalizeH="0" baseline="0" dirty="0" smtClean="0">
                <a:ln>
                  <a:noFill/>
                </a:ln>
                <a:effectLst/>
                <a:latin typeface="Lucida Sans Unicode" pitchFamily="34" charset="0"/>
                <a:cs typeface="Lucida Sans Unicode" pitchFamily="34" charset="0"/>
                <a:hlinkClick r:id="rId3" action="ppaction://hlinksldjump"/>
              </a:rPr>
              <a:t>ormativa</a:t>
            </a:r>
            <a:endParaRPr kumimoji="0" lang="es-ES" sz="2000" b="1" i="0" u="none" strike="noStrike" cap="none" normalizeH="0" baseline="0" dirty="0" smtClean="0">
              <a:ln>
                <a:noFill/>
              </a:ln>
              <a:effectLst/>
              <a:latin typeface="Lucida Sans Unicode" pitchFamily="34" charset="0"/>
              <a:cs typeface="Lucida Sans Unicode"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928670"/>
            <a:ext cx="7772400" cy="4105284"/>
          </a:xfrm>
        </p:spPr>
        <p:txBody>
          <a:bodyPr/>
          <a:lstStyle/>
          <a:p>
            <a:r>
              <a:rPr lang="es-ES" sz="4800" dirty="0" smtClean="0"/>
              <a:t>¿Cuál seria la distancia, entre lo que se prescribe, lo que se considera deseable y lo que efectivamente se puede concretar?</a:t>
            </a:r>
            <a:endParaRPr lang="es-ES" sz="4800" dirty="0"/>
          </a:p>
        </p:txBody>
      </p:sp>
      <p:pic>
        <p:nvPicPr>
          <p:cNvPr id="4" name="3 Imagen" descr="DSC04695.JPG"/>
          <p:cNvPicPr>
            <a:picLocks noChangeAspect="1"/>
          </p:cNvPicPr>
          <p:nvPr/>
        </p:nvPicPr>
        <p:blipFill>
          <a:blip r:embed="rId2" cstate="print"/>
          <a:stretch>
            <a:fillRect/>
          </a:stretch>
        </p:blipFill>
        <p:spPr>
          <a:xfrm>
            <a:off x="823403" y="4559394"/>
            <a:ext cx="2051721" cy="1538791"/>
          </a:xfrm>
          <a:prstGeom prst="rect">
            <a:avLst/>
          </a:prstGeom>
        </p:spPr>
      </p:pic>
      <p:pic>
        <p:nvPicPr>
          <p:cNvPr id="5" name="4 Imagen" descr="DSC04690.JPG"/>
          <p:cNvPicPr>
            <a:picLocks noChangeAspect="1"/>
          </p:cNvPicPr>
          <p:nvPr/>
        </p:nvPicPr>
        <p:blipFill>
          <a:blip r:embed="rId3" cstate="print"/>
          <a:stretch>
            <a:fillRect/>
          </a:stretch>
        </p:blipFill>
        <p:spPr>
          <a:xfrm>
            <a:off x="5857884" y="4357694"/>
            <a:ext cx="2928926" cy="2196695"/>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357166"/>
            <a:ext cx="7772400" cy="1214446"/>
          </a:xfrm>
        </p:spPr>
        <p:txBody>
          <a:bodyPr/>
          <a:lstStyle/>
          <a:p>
            <a:r>
              <a:rPr lang="es-ES" b="1" dirty="0" smtClean="0"/>
              <a:t>1. Análisis del documento. </a:t>
            </a:r>
            <a:endParaRPr lang="es-ES" b="1" dirty="0"/>
          </a:p>
        </p:txBody>
      </p:sp>
      <p:sp>
        <p:nvSpPr>
          <p:cNvPr id="3" name="2 Marcador de contenido"/>
          <p:cNvSpPr>
            <a:spLocks noGrp="1"/>
          </p:cNvSpPr>
          <p:nvPr>
            <p:ph idx="1"/>
          </p:nvPr>
        </p:nvSpPr>
        <p:spPr>
          <a:xfrm>
            <a:off x="642910" y="1357298"/>
            <a:ext cx="7772400" cy="4381512"/>
          </a:xfrm>
        </p:spPr>
        <p:txBody>
          <a:bodyPr/>
          <a:lstStyle/>
          <a:p>
            <a:pPr algn="just">
              <a:buNone/>
            </a:pPr>
            <a:r>
              <a:rPr lang="es-ES" b="1" dirty="0" smtClean="0"/>
              <a:t>¿Creen que los cambios que se han ido ejecutando, las distintas tendencias curriculares han llegado a los PCA, como ultimo nivel de concreción del DC o que se mantienen debilidades y tendencias curriculares históricamente consolidadas? Fundamente.</a:t>
            </a:r>
          </a:p>
          <a:p>
            <a:pPr algn="ctr">
              <a:buNone/>
            </a:pPr>
            <a:r>
              <a:rPr lang="es-ES" b="1" dirty="0" smtClean="0"/>
              <a:t>Socializar por grupos de no mas de 4 personas?</a:t>
            </a:r>
            <a:endParaRPr lang="es-E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357166"/>
            <a:ext cx="7772400" cy="1395434"/>
          </a:xfrm>
          <a:ln/>
        </p:spPr>
        <p:style>
          <a:lnRef idx="1">
            <a:schemeClr val="accent1"/>
          </a:lnRef>
          <a:fillRef idx="3">
            <a:schemeClr val="accent1"/>
          </a:fillRef>
          <a:effectRef idx="2">
            <a:schemeClr val="accent1"/>
          </a:effectRef>
          <a:fontRef idx="minor">
            <a:schemeClr val="lt1"/>
          </a:fontRef>
        </p:style>
        <p:txBody>
          <a:bodyPr/>
          <a:lstStyle/>
          <a:p>
            <a:r>
              <a:rPr lang="es-ES" sz="4000" b="1" dirty="0" smtClean="0"/>
              <a:t>REFORMULACION CURRICULAR</a:t>
            </a:r>
            <a:endParaRPr lang="es-ES" sz="4000" b="1" dirty="0"/>
          </a:p>
        </p:txBody>
      </p:sp>
      <p:sp>
        <p:nvSpPr>
          <p:cNvPr id="3" name="2 Marcador de contenido"/>
          <p:cNvSpPr>
            <a:spLocks noGrp="1"/>
          </p:cNvSpPr>
          <p:nvPr>
            <p:ph idx="1"/>
          </p:nvPr>
        </p:nvSpPr>
        <p:spPr/>
        <p:txBody>
          <a:bodyPr/>
          <a:lstStyle/>
          <a:p>
            <a:pPr>
              <a:buNone/>
            </a:pPr>
            <a:r>
              <a:rPr lang="es-ES" sz="3600" b="1" dirty="0" smtClean="0">
                <a:latin typeface="Calibri" pitchFamily="34" charset="0"/>
              </a:rPr>
              <a:t>El curriculum como campo complejo, en evolución constante, permite evidenciar niveles de desarrollo curricular y desarrollo docente, que como binomio inseparable y mirado o tratado desde una dialéctica espiralada conceden cohesión y coherencia a la practica pedagógica.</a:t>
            </a:r>
            <a:endParaRPr lang="es-ES" sz="3600" b="1" dirty="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r>
              <a:rPr lang="es-AR" b="1" dirty="0" smtClean="0"/>
              <a:t>Concepto: El curriculum es la expresión práctica de una filosofía y una metodología de trabajo, que considera a los actores educativos (docentes, padres y alumnos) como interpretes activos de significados, capaces de comprender y modificar la red de relaciones sociales que los vinculan entre si en el proceso de enseñar y aprender.</a:t>
            </a:r>
            <a:endParaRPr lang="es-ES" b="1" dirty="0"/>
          </a:p>
        </p:txBody>
      </p:sp>
      <p:sp>
        <p:nvSpPr>
          <p:cNvPr id="4" name="Rectangle 5"/>
          <p:cNvSpPr>
            <a:spLocks noGrp="1" noChangeArrowheads="1"/>
          </p:cNvSpPr>
          <p:nvPr>
            <p:ph type="title"/>
          </p:nvPr>
        </p:nvSpPr>
        <p:spPr bwMode="auto">
          <a:prstGeom prst="rect">
            <a:avLst/>
          </a:prstGeom>
          <a:gradFill rotWithShape="0">
            <a:gsLst>
              <a:gs pos="0">
                <a:srgbClr val="FFC775"/>
              </a:gs>
              <a:gs pos="50000">
                <a:schemeClr val="bg1"/>
              </a:gs>
              <a:gs pos="100000">
                <a:srgbClr val="FFC775"/>
              </a:gs>
            </a:gsLst>
            <a:lin ang="2700000" scaled="1"/>
          </a:gradFill>
          <a:ln w="12700">
            <a:solidFill>
              <a:schemeClr val="tx1"/>
            </a:solidFill>
            <a:miter lim="800000"/>
            <a:headEnd type="none" w="sm" len="sm"/>
            <a:tailEnd type="none" w="sm" len="sm"/>
          </a:ln>
          <a:effectLst>
            <a:outerShdw dist="107763" dir="8100000" algn="ctr" rotWithShape="0">
              <a:srgbClr val="FFFF9F">
                <a:alpha val="50000"/>
              </a:srgbClr>
            </a:outerShdw>
          </a:effectLst>
        </p:spPr>
        <p:txBody>
          <a:bodyPr wrap="none" anchor="ctr"/>
          <a:lstStyle/>
          <a:p>
            <a:pPr algn="ctr">
              <a:defRPr/>
            </a:pPr>
            <a:r>
              <a:rPr lang="es-MX" sz="2400" b="1" u="sng" dirty="0"/>
              <a:t>LEY  </a:t>
            </a:r>
            <a:r>
              <a:rPr lang="es-MX" sz="2400" b="1" u="sng" dirty="0" smtClean="0"/>
              <a:t>DE EDUCACION NACIONAL </a:t>
            </a:r>
            <a:r>
              <a:rPr lang="es-MX" sz="2400" b="1" u="sng" dirty="0"/>
              <a:t>(</a:t>
            </a:r>
            <a:r>
              <a:rPr lang="es-MX" sz="2400" b="1" u="sng" dirty="0" smtClean="0"/>
              <a:t>26206)</a:t>
            </a:r>
            <a:endParaRPr lang="es-ES" sz="2400" b="1" dirty="0"/>
          </a:p>
        </p:txBody>
      </p:sp>
      <p:sp>
        <p:nvSpPr>
          <p:cNvPr id="5" name="AutoShape 7" descr="Papel bouquet"/>
          <p:cNvSpPr>
            <a:spLocks noChangeArrowheads="1"/>
          </p:cNvSpPr>
          <p:nvPr/>
        </p:nvSpPr>
        <p:spPr bwMode="auto">
          <a:xfrm>
            <a:off x="0" y="928670"/>
            <a:ext cx="1219200" cy="990600"/>
          </a:xfrm>
          <a:prstGeom prst="rightArrow">
            <a:avLst>
              <a:gd name="adj1" fmla="val 50000"/>
              <a:gd name="adj2" fmla="val 30769"/>
            </a:avLst>
          </a:prstGeom>
          <a:blipFill dpi="0" rotWithShape="0">
            <a:blip r:embed="rId2"/>
            <a:srcRect/>
            <a:tile tx="0" ty="0" sx="100000" sy="100000" flip="none" algn="tl"/>
          </a:blipFill>
          <a:ln w="12700">
            <a:solidFill>
              <a:schemeClr val="tx1"/>
            </a:solidFill>
            <a:miter lim="800000"/>
            <a:headEnd type="none" w="sm" len="sm"/>
            <a:tailEnd type="none" w="sm" len="sm"/>
          </a:ln>
        </p:spPr>
        <p:txBody>
          <a:bodyPr wrap="none" anchor="ctr"/>
          <a:lstStyle/>
          <a:p>
            <a:pPr algn="ctr"/>
            <a:r>
              <a:rPr lang="es-ES_tradnl" sz="2400" b="1" dirty="0" smtClean="0"/>
              <a:t>2006</a:t>
            </a:r>
            <a:endParaRPr lang="es-ES_tradnl" sz="24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4000" dirty="0" smtClean="0">
                <a:latin typeface="Calibri" pitchFamily="34" charset="0"/>
              </a:rPr>
              <a:t>Lineamientos políticos y estratégicos para el nuevo secundario</a:t>
            </a:r>
            <a:endParaRPr lang="es-ES" sz="4000" dirty="0">
              <a:latin typeface="Calibri" pitchFamily="34" charset="0"/>
            </a:endParaRPr>
          </a:p>
        </p:txBody>
      </p:sp>
      <p:sp>
        <p:nvSpPr>
          <p:cNvPr id="3" name="2 Marcador de contenido"/>
          <p:cNvSpPr>
            <a:spLocks noGrp="1"/>
          </p:cNvSpPr>
          <p:nvPr>
            <p:ph idx="1"/>
          </p:nvPr>
        </p:nvSpPr>
        <p:spPr/>
        <p:txBody>
          <a:bodyPr/>
          <a:lstStyle/>
          <a:p>
            <a:pPr>
              <a:buNone/>
            </a:pPr>
            <a:r>
              <a:rPr lang="es-ES" sz="2800" dirty="0" smtClean="0"/>
              <a:t>Algunos aspectos:</a:t>
            </a:r>
          </a:p>
          <a:p>
            <a:r>
              <a:rPr lang="es-ES" sz="2800" dirty="0" smtClean="0"/>
              <a:t>Propiciar la autonomía.</a:t>
            </a:r>
          </a:p>
          <a:p>
            <a:r>
              <a:rPr lang="es-ES" sz="2800" dirty="0" smtClean="0"/>
              <a:t>Flexibilidad.</a:t>
            </a:r>
          </a:p>
          <a:p>
            <a:r>
              <a:rPr lang="es-ES" sz="2800" dirty="0" smtClean="0"/>
              <a:t>Apertura.</a:t>
            </a:r>
          </a:p>
          <a:p>
            <a:r>
              <a:rPr lang="es-ES" sz="2800" dirty="0" smtClean="0"/>
              <a:t>Garantizar una base común de saberes.</a:t>
            </a:r>
          </a:p>
          <a:p>
            <a:r>
              <a:rPr lang="es-ES" sz="2800" dirty="0" smtClean="0"/>
              <a:t>Re significar el vinculo de la escuela y el contexto.</a:t>
            </a:r>
          </a:p>
          <a:p>
            <a:r>
              <a:rPr lang="es-ES" sz="2800" dirty="0" smtClean="0"/>
              <a:t>Generar practicas cargadas de sentido y relevancia</a:t>
            </a:r>
          </a:p>
        </p:txBody>
      </p:sp>
      <p:sp>
        <p:nvSpPr>
          <p:cNvPr id="4" name="3 Flecha derecha">
            <a:hlinkClick r:id="rId2" action="ppaction://hlinkfile"/>
          </p:cNvPr>
          <p:cNvSpPr/>
          <p:nvPr/>
        </p:nvSpPr>
        <p:spPr bwMode="auto">
          <a:xfrm>
            <a:off x="7215206" y="1000108"/>
            <a:ext cx="1428760" cy="928694"/>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s-ES" sz="1200" b="1" dirty="0" smtClean="0"/>
              <a:t>Resolución CFE Nº 84/09 </a:t>
            </a:r>
            <a:endParaRPr kumimoji="0" lang="es-ES" sz="1200" b="0" i="0" u="none" strike="noStrike" cap="none" normalizeH="0" baseline="0" dirty="0" smtClean="0">
              <a:ln>
                <a:noFill/>
              </a:ln>
              <a:solidFill>
                <a:schemeClr val="tx1"/>
              </a:solidFill>
              <a:effectLst/>
              <a:latin typeface="Times New Roman" pitchFamily="18" charset="0"/>
            </a:endParaRPr>
          </a:p>
        </p:txBody>
      </p:sp>
      <p:sp>
        <p:nvSpPr>
          <p:cNvPr id="5" name="4 Flecha derecha">
            <a:hlinkClick r:id="rId3" action="ppaction://hlinkfile"/>
          </p:cNvPr>
          <p:cNvSpPr/>
          <p:nvPr/>
        </p:nvSpPr>
        <p:spPr bwMode="auto">
          <a:xfrm>
            <a:off x="7000892" y="5643578"/>
            <a:ext cx="1571636" cy="857256"/>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s-ES" sz="1200" b="1" i="0" u="none" strike="noStrike" cap="none" normalizeH="0" baseline="0" dirty="0" smtClean="0">
                <a:ln>
                  <a:noFill/>
                </a:ln>
                <a:solidFill>
                  <a:schemeClr val="tx1"/>
                </a:solidFill>
                <a:effectLst/>
                <a:latin typeface="Calibri" pitchFamily="34" charset="0"/>
              </a:rPr>
              <a:t>Res. CFE Nº</a:t>
            </a:r>
          </a:p>
          <a:p>
            <a:pPr marL="0" marR="0" indent="0" algn="l" defTabSz="914400" rtl="0" eaLnBrk="0" fontAlgn="base" latinLnBrk="0" hangingPunct="0">
              <a:lnSpc>
                <a:spcPct val="100000"/>
              </a:lnSpc>
              <a:spcBef>
                <a:spcPct val="0"/>
              </a:spcBef>
              <a:spcAft>
                <a:spcPct val="0"/>
              </a:spcAft>
              <a:buClrTx/>
              <a:buSzTx/>
              <a:buFontTx/>
              <a:buNone/>
              <a:tabLst/>
            </a:pPr>
            <a:r>
              <a:rPr kumimoji="0" lang="es-ES" sz="1200" b="1" i="0" u="none" strike="noStrike" cap="none" normalizeH="0" baseline="0" dirty="0" smtClean="0">
                <a:ln>
                  <a:noFill/>
                </a:ln>
                <a:solidFill>
                  <a:schemeClr val="tx1"/>
                </a:solidFill>
                <a:effectLst/>
                <a:latin typeface="Calibri" pitchFamily="34" charset="0"/>
              </a:rPr>
              <a:t>87/09-93/09</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5248292"/>
          </a:xfrm>
        </p:spPr>
        <p:txBody>
          <a:bodyPr/>
          <a:lstStyle/>
          <a:p>
            <a:r>
              <a:rPr lang="es-ES" b="1" dirty="0" smtClean="0"/>
              <a:t>¿Cómo diseñar, implementar y evaluar una propuesta curricular alternativa a fin de introducir cambios que no redunden en una suma de intensiones educativas desde el análisis y la reflexión?</a:t>
            </a:r>
            <a:endParaRPr lang="es-ES"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sz="quarter"/>
          </p:nvPr>
        </p:nvSpPr>
        <p:spPr>
          <a:xfrm>
            <a:off x="714348" y="1142984"/>
            <a:ext cx="7772400" cy="5429288"/>
          </a:xfrm>
        </p:spPr>
        <p:txBody>
          <a:bodyPr/>
          <a:lstStyle/>
          <a:p>
            <a:pPr algn="l"/>
            <a:r>
              <a:rPr lang="es-ES" sz="3600" dirty="0" smtClean="0"/>
              <a:t>Atender a: </a:t>
            </a:r>
            <a:br>
              <a:rPr lang="es-ES" sz="3600" dirty="0" smtClean="0"/>
            </a:br>
            <a:r>
              <a:rPr lang="es-ES" sz="3600" dirty="0" smtClean="0"/>
              <a:t>*la formación de la conciencia critica tanto en los docentes como en los alumnos.</a:t>
            </a:r>
            <a:br>
              <a:rPr lang="es-ES" sz="3600" dirty="0" smtClean="0"/>
            </a:br>
            <a:r>
              <a:rPr lang="es-ES" sz="3600" dirty="0" smtClean="0"/>
              <a:t>*Considerar el desarrollo curricular como una serie de interrelaciones </a:t>
            </a:r>
            <a:r>
              <a:rPr lang="es-ES" sz="3600" dirty="0" err="1" smtClean="0"/>
              <a:t>interpesonales</a:t>
            </a:r>
            <a:r>
              <a:rPr lang="es-ES" sz="3600" dirty="0" smtClean="0"/>
              <a:t>.</a:t>
            </a:r>
            <a:br>
              <a:rPr lang="es-ES" sz="3600" dirty="0" smtClean="0"/>
            </a:br>
            <a:r>
              <a:rPr lang="es-ES" sz="3600" dirty="0" smtClean="0"/>
              <a:t>*Construir el PCI con la participación de todos los docentes. (socializar).</a:t>
            </a:r>
            <a:br>
              <a:rPr lang="es-ES" sz="3600" dirty="0" smtClean="0"/>
            </a:br>
            <a:r>
              <a:rPr lang="es-ES" sz="3600" dirty="0" smtClean="0"/>
              <a:t>*otros aspectos.</a:t>
            </a:r>
            <a:r>
              <a:rPr lang="es-ES" dirty="0" smtClean="0"/>
              <a:t/>
            </a:r>
            <a:br>
              <a:rPr lang="es-ES" dirty="0" smtClean="0"/>
            </a:br>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Potenciar la triada P.I.H.</a:t>
            </a:r>
            <a:endParaRPr lang="es-ES" b="1" dirty="0"/>
          </a:p>
        </p:txBody>
      </p:sp>
      <p:sp>
        <p:nvSpPr>
          <p:cNvPr id="3" name="2 Marcador de contenido"/>
          <p:cNvSpPr>
            <a:spLocks noGrp="1"/>
          </p:cNvSpPr>
          <p:nvPr>
            <p:ph idx="1"/>
          </p:nvPr>
        </p:nvSpPr>
        <p:spPr>
          <a:xfrm>
            <a:off x="642910" y="1857364"/>
            <a:ext cx="7772400" cy="3162312"/>
          </a:xfrm>
        </p:spPr>
        <p:txBody>
          <a:bodyPr/>
          <a:lstStyle/>
          <a:p>
            <a:r>
              <a:rPr lang="es-ES" sz="4000" b="1" dirty="0" smtClean="0">
                <a:latin typeface="Calibri" pitchFamily="34" charset="0"/>
              </a:rPr>
              <a:t>Potenciar la propuesta curricular a través de su:</a:t>
            </a:r>
          </a:p>
        </p:txBody>
      </p:sp>
      <p:sp>
        <p:nvSpPr>
          <p:cNvPr id="4" name="3 Rectángulo redondeado"/>
          <p:cNvSpPr/>
          <p:nvPr/>
        </p:nvSpPr>
        <p:spPr bwMode="auto">
          <a:xfrm>
            <a:off x="785786" y="3357562"/>
            <a:ext cx="7572428" cy="3214710"/>
          </a:xfrm>
          <a:prstGeom prst="roundRect">
            <a:avLst/>
          </a:prstGeom>
          <a:solidFill>
            <a:schemeClr val="accent1"/>
          </a:solidFill>
          <a:ln w="9525" cap="flat" cmpd="sng" algn="ctr">
            <a:solidFill>
              <a:schemeClr val="accent3">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buNone/>
            </a:pPr>
            <a:r>
              <a:rPr lang="es-ES" sz="4400" b="1" dirty="0" smtClean="0">
                <a:latin typeface="Calibri" pitchFamily="34" charset="0"/>
              </a:rPr>
              <a:t>PROBLEMATIZACIÓN   INTEGRACIÓN HUMANIZACIÓN</a:t>
            </a:r>
            <a:endParaRPr lang="es-ES" sz="4400" b="1" dirty="0">
              <a:latin typeface="Calibri" pitchFamily="34" charset="0"/>
            </a:endParaRPr>
          </a:p>
        </p:txBody>
      </p:sp>
    </p:spTree>
  </p:cSld>
  <p:clrMapOvr>
    <a:masterClrMapping/>
  </p:clrMapOvr>
  <p:transition>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304800" y="0"/>
            <a:ext cx="8839200" cy="1066800"/>
          </a:xfrm>
          <a:prstGeom prst="rect">
            <a:avLst/>
          </a:prstGeom>
          <a:gradFill rotWithShape="0">
            <a:gsLst>
              <a:gs pos="0">
                <a:srgbClr val="A8A8A8"/>
              </a:gs>
              <a:gs pos="50000">
                <a:srgbClr val="FFFFFF"/>
              </a:gs>
              <a:gs pos="100000">
                <a:srgbClr val="A8A8A8"/>
              </a:gs>
            </a:gsLst>
            <a:lin ang="2700000" scaled="1"/>
          </a:gradFill>
          <a:ln w="9525">
            <a:noFill/>
            <a:miter lim="800000"/>
            <a:headEnd/>
            <a:tailEnd/>
          </a:ln>
        </p:spPr>
        <p:txBody>
          <a:bodyPr anchor="ctr"/>
          <a:lstStyle/>
          <a:p>
            <a:pPr algn="ctr"/>
            <a:r>
              <a:rPr lang="es-ES_tradnl" sz="2800" b="1" dirty="0"/>
              <a:t>GÉNESIS DEL TÉRMINO CURRICULAR </a:t>
            </a:r>
            <a:br>
              <a:rPr lang="es-ES_tradnl" sz="2800" b="1" dirty="0"/>
            </a:br>
            <a:r>
              <a:rPr lang="es-ES_tradnl" sz="2800" b="1" dirty="0"/>
              <a:t>“LOS ANTECEDENTES</a:t>
            </a:r>
            <a:r>
              <a:rPr lang="es-ES_tradnl" b="1" dirty="0"/>
              <a:t>”</a:t>
            </a:r>
          </a:p>
        </p:txBody>
      </p:sp>
      <p:sp>
        <p:nvSpPr>
          <p:cNvPr id="6" name="AutoShape 5"/>
          <p:cNvSpPr>
            <a:spLocks noChangeArrowheads="1"/>
          </p:cNvSpPr>
          <p:nvPr/>
        </p:nvSpPr>
        <p:spPr bwMode="auto">
          <a:xfrm>
            <a:off x="533400" y="1295400"/>
            <a:ext cx="8229600" cy="1600200"/>
          </a:xfrm>
          <a:prstGeom prst="roundRect">
            <a:avLst>
              <a:gd name="adj" fmla="val 16667"/>
            </a:avLst>
          </a:prstGeom>
          <a:gradFill rotWithShape="0">
            <a:gsLst>
              <a:gs pos="0">
                <a:srgbClr val="FFCC00"/>
              </a:gs>
              <a:gs pos="100000">
                <a:srgbClr val="FFFFA7"/>
              </a:gs>
            </a:gsLst>
            <a:path path="rect">
              <a:fillToRect r="100000" b="100000"/>
            </a:path>
          </a:gradFill>
          <a:ln w="12700">
            <a:solidFill>
              <a:schemeClr val="tx1"/>
            </a:solidFill>
            <a:round/>
            <a:headEnd type="none" w="sm" len="sm"/>
            <a:tailEnd type="none" w="sm" len="sm"/>
          </a:ln>
        </p:spPr>
        <p:txBody>
          <a:bodyPr wrap="none" anchor="ctr"/>
          <a:lstStyle/>
          <a:p>
            <a:pPr algn="ctr"/>
            <a:r>
              <a:rPr lang="es-MX" sz="2800" b="1" dirty="0"/>
              <a:t>Hacia fines de la década del ´60 se generalizó </a:t>
            </a:r>
          </a:p>
          <a:p>
            <a:pPr algn="ctr"/>
            <a:r>
              <a:rPr lang="es-MX" sz="2800" b="1" dirty="0"/>
              <a:t>la conciencia de obsolescencia</a:t>
            </a:r>
          </a:p>
          <a:p>
            <a:pPr algn="ctr"/>
            <a:r>
              <a:rPr lang="es-MX" sz="2800" b="1" dirty="0"/>
              <a:t>del Sistema Educativo Argentino.</a:t>
            </a:r>
            <a:endParaRPr lang="es-ES" sz="2800" b="1" dirty="0"/>
          </a:p>
        </p:txBody>
      </p:sp>
      <p:sp>
        <p:nvSpPr>
          <p:cNvPr id="7" name="AutoShape 6"/>
          <p:cNvSpPr>
            <a:spLocks noGrp="1" noChangeArrowheads="1"/>
          </p:cNvSpPr>
          <p:nvPr>
            <p:ph type="subTitle" sz="quarter" idx="1"/>
          </p:nvPr>
        </p:nvSpPr>
        <p:spPr bwMode="auto">
          <a:xfrm>
            <a:off x="1928794" y="3886200"/>
            <a:ext cx="4286280" cy="1752600"/>
          </a:xfrm>
          <a:prstGeom prst="roundRect">
            <a:avLst>
              <a:gd name="adj" fmla="val 16667"/>
            </a:avLst>
          </a:prstGeom>
          <a:solidFill>
            <a:schemeClr val="accent1">
              <a:lumMod val="75000"/>
            </a:schemeClr>
          </a:solidFill>
          <a:ln w="38100" cmpd="dbl">
            <a:solidFill>
              <a:schemeClr val="tx1"/>
            </a:solidFill>
            <a:round/>
            <a:headEnd type="none" w="sm" len="sm"/>
            <a:tailEnd type="none" w="sm" len="sm"/>
          </a:ln>
          <a:effectLst>
            <a:outerShdw dist="107763" dir="8100000" algn="ctr" rotWithShape="0">
              <a:schemeClr val="bg1"/>
            </a:outerShdw>
          </a:effectLst>
        </p:spPr>
        <p:txBody>
          <a:bodyPr wrap="none" anchor="ctr"/>
          <a:lstStyle/>
          <a:p>
            <a:pPr algn="ctr">
              <a:defRPr/>
            </a:pPr>
            <a:r>
              <a:rPr lang="es-MX" sz="2600" b="1" dirty="0"/>
              <a:t> </a:t>
            </a:r>
            <a:r>
              <a:rPr lang="es-MX" b="1" dirty="0"/>
              <a:t>REFORMA</a:t>
            </a:r>
          </a:p>
          <a:p>
            <a:pPr algn="ctr">
              <a:defRPr/>
            </a:pPr>
            <a:r>
              <a:rPr lang="es-MX" b="1" dirty="0"/>
              <a:t>EDUCATIVA</a:t>
            </a:r>
          </a:p>
        </p:txBody>
      </p:sp>
      <p:sp>
        <p:nvSpPr>
          <p:cNvPr id="8" name="AutoShape 11" descr="Papel seda rosa"/>
          <p:cNvSpPr>
            <a:spLocks noChangeArrowheads="1"/>
          </p:cNvSpPr>
          <p:nvPr/>
        </p:nvSpPr>
        <p:spPr bwMode="auto">
          <a:xfrm>
            <a:off x="3571868" y="2928934"/>
            <a:ext cx="1219200" cy="928694"/>
          </a:xfrm>
          <a:prstGeom prst="downArrow">
            <a:avLst>
              <a:gd name="adj1" fmla="val 50000"/>
              <a:gd name="adj2" fmla="val 25000"/>
            </a:avLst>
          </a:prstGeom>
          <a:blipFill dpi="0" rotWithShape="0">
            <a:blip r:embed="rId2"/>
            <a:srcRect/>
            <a:tile tx="0" ty="0" sx="100000" sy="100000" flip="none" algn="tl"/>
          </a:blipFill>
          <a:ln w="12700">
            <a:solidFill>
              <a:schemeClr val="tx1"/>
            </a:solidFill>
            <a:miter lim="800000"/>
            <a:headEnd type="none" w="sm" len="sm"/>
            <a:tailEnd type="none" w="sm" len="sm"/>
          </a:ln>
          <a:effectLst>
            <a:outerShdw dist="117088" dir="13236078" algn="ctr" rotWithShape="0">
              <a:srgbClr val="FF3399"/>
            </a:outerShdw>
          </a:effectLst>
        </p:spPr>
        <p:txBody>
          <a:bodyPr wrap="none" anchor="ctr"/>
          <a:lstStyle/>
          <a:p>
            <a:pPr>
              <a:defRPr/>
            </a:pPr>
            <a:endParaRPr lang="es-ES" dirty="0"/>
          </a:p>
        </p:txBody>
      </p:sp>
    </p:spTree>
  </p:cSld>
  <p:clrMapOvr>
    <a:masterClrMapping/>
  </p:clrMapOvr>
  <p:transition>
    <p:cover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4962540"/>
          </a:xfrm>
        </p:spPr>
        <p:txBody>
          <a:bodyPr/>
          <a:lstStyle/>
          <a:p>
            <a:r>
              <a:rPr lang="es-ES" sz="3200" dirty="0" smtClean="0"/>
              <a:t>CURRICULUM </a:t>
            </a:r>
            <a:r>
              <a:rPr lang="es-ES" sz="3200" b="1" dirty="0" smtClean="0">
                <a:solidFill>
                  <a:srgbClr val="FF0000"/>
                </a:solidFill>
              </a:rPr>
              <a:t>PROBLEMATIZADO</a:t>
            </a:r>
            <a:r>
              <a:rPr lang="es-ES" sz="3200" dirty="0" smtClean="0"/>
              <a:t>:</a:t>
            </a:r>
            <a:r>
              <a:rPr lang="es-ES" sz="3600" dirty="0" smtClean="0"/>
              <a:t/>
            </a:r>
            <a:br>
              <a:rPr lang="es-ES" sz="3600" dirty="0" smtClean="0"/>
            </a:br>
            <a:r>
              <a:rPr lang="es-ES" sz="3600" dirty="0" smtClean="0"/>
              <a:t>intenciones</a:t>
            </a:r>
            <a:r>
              <a:rPr lang="es-ES" sz="3600" dirty="0" smtClean="0"/>
              <a:t>, decisiones y procesos que intencionalmente traten de producir conocimiento a partir de situaciones problematizadas significativas, con siguiendo con ello dar forma a los contenidos, modelos, practicas pedagógicas. Básicamente un proceso de enseñanza aprendizaje planteado desde la resolución de problemas (ej. TSD)</a:t>
            </a:r>
            <a:endParaRPr lang="es-ES"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5462606"/>
          </a:xfrm>
        </p:spPr>
        <p:txBody>
          <a:bodyPr/>
          <a:lstStyle/>
          <a:p>
            <a:r>
              <a:rPr lang="es-ES" b="1" dirty="0" smtClean="0">
                <a:solidFill>
                  <a:srgbClr val="FF0000"/>
                </a:solidFill>
                <a:latin typeface="Calibri" pitchFamily="34" charset="0"/>
              </a:rPr>
              <a:t>INTEGRACIÓN</a:t>
            </a:r>
            <a:r>
              <a:rPr lang="es-ES" b="1" dirty="0" smtClean="0">
                <a:latin typeface="Calibri" pitchFamily="34" charset="0"/>
              </a:rPr>
              <a:t> </a:t>
            </a:r>
            <a:r>
              <a:rPr lang="es-ES" b="1" dirty="0" smtClean="0">
                <a:latin typeface="Calibri" pitchFamily="34" charset="0"/>
              </a:rPr>
              <a:t>DEL </a:t>
            </a:r>
            <a:r>
              <a:rPr lang="es-ES" b="1" dirty="0" smtClean="0">
                <a:latin typeface="Calibri" pitchFamily="34" charset="0"/>
              </a:rPr>
              <a:t>CURRICULUM </a:t>
            </a:r>
            <a:r>
              <a:rPr lang="es-ES" dirty="0" smtClean="0">
                <a:latin typeface="Calibri" pitchFamily="34" charset="0"/>
              </a:rPr>
              <a:t>articulación entre el conocimiento y la enseñanza, dar coherencia y cohesión a los aspectos didácticos, evaluativos y organizativos que hacen posible el desarrollo curricular, en un contexto dado.</a:t>
            </a:r>
            <a:endParaRPr lang="es-ES" dirty="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4962540"/>
          </a:xfrm>
        </p:spPr>
        <p:txBody>
          <a:bodyPr/>
          <a:lstStyle/>
          <a:p>
            <a:r>
              <a:rPr lang="es-ES" sz="4000" b="1" dirty="0" smtClean="0">
                <a:solidFill>
                  <a:srgbClr val="FF0000"/>
                </a:solidFill>
                <a:latin typeface="Calibri" pitchFamily="34" charset="0"/>
              </a:rPr>
              <a:t>HUMANIZACIÓN </a:t>
            </a:r>
            <a:r>
              <a:rPr lang="es-ES" sz="4000" b="1" dirty="0" smtClean="0">
                <a:latin typeface="Calibri" pitchFamily="34" charset="0"/>
              </a:rPr>
              <a:t>DEL </a:t>
            </a:r>
            <a:r>
              <a:rPr lang="es-ES" sz="4000" b="1" dirty="0" smtClean="0">
                <a:latin typeface="Calibri" pitchFamily="34" charset="0"/>
              </a:rPr>
              <a:t>CURRICULUM</a:t>
            </a:r>
            <a:r>
              <a:rPr lang="es-ES" dirty="0" smtClean="0">
                <a:latin typeface="Calibri" pitchFamily="34" charset="0"/>
              </a:rPr>
              <a:t/>
            </a:r>
            <a:br>
              <a:rPr lang="es-ES" dirty="0" smtClean="0">
                <a:latin typeface="Calibri" pitchFamily="34" charset="0"/>
              </a:rPr>
            </a:br>
            <a:r>
              <a:rPr lang="es-ES" dirty="0" smtClean="0">
                <a:latin typeface="Calibri" pitchFamily="34" charset="0"/>
              </a:rPr>
              <a:t> </a:t>
            </a:r>
            <a:r>
              <a:rPr lang="es-ES" dirty="0" smtClean="0">
                <a:latin typeface="Calibri" pitchFamily="34" charset="0"/>
              </a:rPr>
              <a:t>conjuga la condición del sujeto que aprende, en constante construcción, con las potencialidades de las interrelaciones que se dan en el acto educativo.</a:t>
            </a:r>
            <a:endParaRPr lang="es-ES" dirty="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5248292"/>
          </a:xfrm>
        </p:spPr>
        <p:txBody>
          <a:bodyPr/>
          <a:lstStyle/>
          <a:p>
            <a:r>
              <a:rPr lang="es-ES" sz="4000" i="1" dirty="0" smtClean="0">
                <a:latin typeface="Calibri" pitchFamily="34" charset="0"/>
              </a:rPr>
              <a:t>Por ello pensar en la transición efectiva de un curriculum tradicional (centrado en la parcelación del saber, la rigidez del tiempo y en el aislamiento del profesor) a un desarrollo curricular problematizado, integrado y humanizado es un proceso asociado directamente a la racionalidad docente.   </a:t>
            </a:r>
            <a:endParaRPr lang="es-ES" sz="4000" i="1" dirty="0">
              <a:latin typeface="Calibri" pitchFamily="34" charset="0"/>
            </a:endParaRPr>
          </a:p>
        </p:txBody>
      </p:sp>
      <p:sp>
        <p:nvSpPr>
          <p:cNvPr id="4" name="3 Flecha derecha"/>
          <p:cNvSpPr/>
          <p:nvPr/>
        </p:nvSpPr>
        <p:spPr bwMode="auto">
          <a:xfrm>
            <a:off x="7215206" y="5643578"/>
            <a:ext cx="1714512" cy="1000108"/>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ES" sz="1600" b="0" i="0" u="none" strike="noStrike" cap="none" normalizeH="0" baseline="0" dirty="0" smtClean="0">
                <a:ln>
                  <a:noFill/>
                </a:ln>
                <a:solidFill>
                  <a:schemeClr val="tx1"/>
                </a:solidFill>
                <a:effectLst/>
                <a:latin typeface="Times New Roman" pitchFamily="18" charset="0"/>
              </a:rPr>
              <a:t>GIROUX (</a:t>
            </a:r>
            <a:r>
              <a:rPr kumimoji="0" lang="es-ES" sz="1600" b="0" i="0" u="none" strike="noStrike" cap="none" normalizeH="0" baseline="0" dirty="0" smtClean="0">
                <a:ln>
                  <a:noFill/>
                </a:ln>
                <a:solidFill>
                  <a:schemeClr val="tx1"/>
                </a:solidFill>
                <a:effectLst/>
                <a:latin typeface="Times New Roman" pitchFamily="18" charset="0"/>
                <a:hlinkClick r:id="rId2" action="ppaction://hlinksldjump"/>
              </a:rPr>
              <a:t>1990</a:t>
            </a:r>
            <a:r>
              <a:rPr kumimoji="0" lang="es-ES" sz="1600" b="0" i="0" u="none" strike="noStrike" cap="none" normalizeH="0" baseline="0" dirty="0" smtClean="0">
                <a:ln>
                  <a:noFill/>
                </a:ln>
                <a:solidFill>
                  <a:schemeClr val="tx1"/>
                </a:solidFill>
                <a:effectLst/>
                <a:latin typeface="Times New Roman" pitchFamily="18" charset="0"/>
              </a:rPr>
              <a:t>)</a:t>
            </a:r>
          </a:p>
        </p:txBody>
      </p:sp>
      <p:sp>
        <p:nvSpPr>
          <p:cNvPr id="5" name="4 Flecha abajo"/>
          <p:cNvSpPr/>
          <p:nvPr/>
        </p:nvSpPr>
        <p:spPr bwMode="auto">
          <a:xfrm>
            <a:off x="285720" y="5286388"/>
            <a:ext cx="857256" cy="1214446"/>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Times New Roman" pitchFamily="18" charset="0"/>
                <a:hlinkClick r:id="rId3" action="ppaction://hlinksldjump"/>
              </a:rPr>
              <a:t>PRACTICO</a:t>
            </a:r>
            <a:endParaRPr kumimoji="0" lang="es-ES" sz="1200" b="0" i="0" u="none" strike="noStrike" cap="none" normalizeH="0" baseline="0" dirty="0" smtClean="0">
              <a:ln>
                <a:noFill/>
              </a:ln>
              <a:solidFill>
                <a:schemeClr val="tx1"/>
              </a:solidFill>
              <a:effectLst/>
              <a:latin typeface="Times New Roman" pitchFamily="18" charset="0"/>
            </a:endParaRPr>
          </a:p>
        </p:txBody>
      </p:sp>
      <p:sp>
        <p:nvSpPr>
          <p:cNvPr id="6" name="5 Flecha arriba">
            <a:hlinkClick r:id="rId4" action="ppaction://hlinksldjump"/>
          </p:cNvPr>
          <p:cNvSpPr/>
          <p:nvPr/>
        </p:nvSpPr>
        <p:spPr bwMode="auto">
          <a:xfrm>
            <a:off x="285720" y="4286256"/>
            <a:ext cx="571504" cy="571504"/>
          </a:xfrm>
          <a:prstGeom prst="up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Times New Roman" pitchFamily="18" charset="0"/>
              </a:rPr>
              <a:t>I</a:t>
            </a:r>
            <a:endParaRPr kumimoji="0" lang="es-ES" sz="1800" b="0" i="0" u="none" strike="noStrike" cap="none" normalizeH="0" baseline="0" dirty="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714356"/>
            <a:ext cx="7772400" cy="1571628"/>
          </a:xfrm>
        </p:spPr>
        <p:txBody>
          <a:bodyPr/>
          <a:lstStyle/>
          <a:p>
            <a:r>
              <a:rPr lang="es-ES" dirty="0" smtClean="0"/>
              <a:t>. </a:t>
            </a:r>
            <a:endParaRPr lang="es-ES" dirty="0"/>
          </a:p>
        </p:txBody>
      </p:sp>
      <p:sp>
        <p:nvSpPr>
          <p:cNvPr id="3" name="2 Marcador de contenido"/>
          <p:cNvSpPr>
            <a:spLocks noGrp="1"/>
          </p:cNvSpPr>
          <p:nvPr>
            <p:ph idx="1"/>
          </p:nvPr>
        </p:nvSpPr>
        <p:spPr>
          <a:xfrm>
            <a:off x="642910" y="500042"/>
            <a:ext cx="7772400" cy="3286148"/>
          </a:xfrm>
        </p:spPr>
        <p:txBody>
          <a:bodyPr/>
          <a:lstStyle/>
          <a:p>
            <a:pPr algn="ctr">
              <a:buNone/>
            </a:pPr>
            <a:r>
              <a:rPr lang="es-ES" dirty="0" smtClean="0"/>
              <a:t>PARA LAS E.N.S .QUEDARON VIGENTES LOS DISEÑOS CURRICULARES PARA EL CICLO BASICO APROBADOS EN LA </a:t>
            </a:r>
          </a:p>
          <a:p>
            <a:pPr algn="ctr">
              <a:buNone/>
            </a:pPr>
            <a:r>
              <a:rPr lang="es-ES" sz="2800" dirty="0" smtClean="0"/>
              <a:t>VII Asamblea Extraordinaria del Consejo Federal de Educación el 19 de diciembre de 1978.</a:t>
            </a:r>
            <a:endParaRPr lang="es-ES" sz="2800" dirty="0"/>
          </a:p>
        </p:txBody>
      </p:sp>
      <p:sp>
        <p:nvSpPr>
          <p:cNvPr id="4" name="3 Flecha derecha">
            <a:hlinkClick r:id="rId2" action="ppaction://hlinksldjump"/>
          </p:cNvPr>
          <p:cNvSpPr/>
          <p:nvPr/>
        </p:nvSpPr>
        <p:spPr bwMode="auto">
          <a:xfrm>
            <a:off x="7286644" y="3143248"/>
            <a:ext cx="1500198" cy="785818"/>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s-ES" sz="1800" b="1" i="0" u="none" strike="noStrike" cap="none" normalizeH="0" baseline="0" dirty="0" err="1" smtClean="0">
                <a:ln>
                  <a:noFill/>
                </a:ln>
                <a:solidFill>
                  <a:schemeClr val="tx1"/>
                </a:solidFill>
                <a:effectLst/>
                <a:latin typeface="Times New Roman" pitchFamily="18" charset="0"/>
              </a:rPr>
              <a:t>VOLVER</a:t>
            </a:r>
            <a:r>
              <a:rPr kumimoji="0" lang="es-ES" sz="1800" b="1" i="0" u="none" strike="noStrike" cap="none" normalizeH="0" baseline="0" dirty="0" err="1" smtClean="0">
                <a:ln>
                  <a:noFill/>
                </a:ln>
                <a:solidFill>
                  <a:schemeClr val="tx1"/>
                </a:solidFill>
                <a:effectLst/>
                <a:latin typeface="Times New Roman" pitchFamily="18" charset="0"/>
                <a:hlinkClick r:id="rId2" action="ppaction://hlinksldjump"/>
              </a:rPr>
              <a:t>¿Qué</a:t>
            </a:r>
            <a:r>
              <a:rPr kumimoji="0" lang="es-ES" sz="1800" b="1" i="0" u="none" strike="noStrike" cap="none" normalizeH="0" baseline="0" dirty="0" smtClean="0">
                <a:ln>
                  <a:noFill/>
                </a:ln>
                <a:solidFill>
                  <a:schemeClr val="tx1"/>
                </a:solidFill>
                <a:effectLst/>
                <a:latin typeface="Times New Roman" pitchFamily="18" charset="0"/>
                <a:hlinkClick r:id="rId2" action="ppaction://hlinksldjump"/>
              </a:rPr>
              <a:t> ha pasado en nuestra provincia en este marco? El </a:t>
            </a:r>
            <a:r>
              <a:rPr kumimoji="0" lang="es-ES" sz="1800" b="1" i="0" u="none" strike="noStrike" cap="none" normalizeH="0" baseline="0" dirty="0" err="1" smtClean="0">
                <a:ln>
                  <a:noFill/>
                </a:ln>
                <a:solidFill>
                  <a:schemeClr val="tx1"/>
                </a:solidFill>
                <a:effectLst/>
                <a:latin typeface="Times New Roman" pitchFamily="18" charset="0"/>
                <a:hlinkClick r:id="rId2" action="ppaction://hlinksldjump"/>
              </a:rPr>
              <a:t>niv</a:t>
            </a:r>
            <a:r>
              <a:rPr kumimoji="0" lang="es-ES" sz="1800" b="1" i="0" u="none" strike="noStrike" cap="none" normalizeH="0" baseline="0" dirty="0" smtClean="0">
                <a:ln>
                  <a:noFill/>
                </a:ln>
                <a:solidFill>
                  <a:schemeClr val="tx1"/>
                </a:solidFill>
                <a:effectLst/>
                <a:latin typeface="Times New Roman" pitchFamily="18" charset="0"/>
                <a:hlinkClick r:id="rId2" action="ppaction://hlinksldjump"/>
              </a:rPr>
              <a:t>...</a:t>
            </a:r>
            <a:endParaRPr kumimoji="0" lang="es-ES" sz="1800" b="1" i="0" u="none" strike="noStrike" cap="none" normalizeH="0" baseline="0" dirty="0" smtClean="0">
              <a:ln>
                <a:noFill/>
              </a:ln>
              <a:solidFill>
                <a:schemeClr val="tx1"/>
              </a:solidFill>
              <a:effectLst/>
              <a:latin typeface="Times New Roman" pitchFamily="18" charset="0"/>
            </a:endParaRPr>
          </a:p>
        </p:txBody>
      </p:sp>
      <p:sp>
        <p:nvSpPr>
          <p:cNvPr id="5" name="4 Rectángulo"/>
          <p:cNvSpPr/>
          <p:nvPr/>
        </p:nvSpPr>
        <p:spPr bwMode="auto">
          <a:xfrm>
            <a:off x="785786" y="3929066"/>
            <a:ext cx="7786742" cy="2357454"/>
          </a:xfrm>
          <a:prstGeom prst="rect">
            <a:avLst/>
          </a:prstGeom>
          <a:ln w="9525" cap="flat" cmpd="sng" algn="ctr">
            <a:solidFill>
              <a:schemeClr val="tx1"/>
            </a:solidFill>
            <a:prstDash val="solid"/>
            <a:round/>
            <a:headEnd type="none" w="med" len="med"/>
            <a:tailEnd type="none" w="med" len="med"/>
          </a:ln>
          <a:effectLst/>
        </p:spPr>
        <p:style>
          <a:lnRef idx="0">
            <a:scrgbClr r="0" g="0" b="0"/>
          </a:lnRef>
          <a:fillRef idx="1003">
            <a:schemeClr val="lt1"/>
          </a:fillRef>
          <a:effectRef idx="0">
            <a:scrgbClr r="0" g="0" b="0"/>
          </a:effectRef>
          <a:fontRef idx="major"/>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s-ES" sz="4000" b="0" i="0" u="none" strike="noStrike" cap="none" normalizeH="0" baseline="0" dirty="0" smtClean="0">
                <a:ln>
                  <a:noFill/>
                </a:ln>
                <a:solidFill>
                  <a:schemeClr val="tx1"/>
                </a:solidFill>
                <a:effectLst/>
                <a:latin typeface="Times New Roman" pitchFamily="18" charset="0"/>
              </a:rPr>
              <a:t>Diseños curriculares para el ciclo superior</a:t>
            </a:r>
            <a:r>
              <a:rPr kumimoji="0" lang="es-ES" sz="4000" b="0" i="0" u="none" strike="noStrike" cap="none" normalizeH="0" dirty="0" smtClean="0">
                <a:ln>
                  <a:noFill/>
                </a:ln>
                <a:solidFill>
                  <a:schemeClr val="tx1"/>
                </a:solidFill>
                <a:effectLst/>
                <a:latin typeface="Times New Roman" pitchFamily="18" charset="0"/>
              </a:rPr>
              <a:t> . 31 de diciembre de 1981</a:t>
            </a:r>
            <a:endParaRPr kumimoji="0" lang="es-ES" sz="4000" b="0" i="0" u="none" strike="noStrike" cap="none" normalizeH="0" baseline="0" dirty="0" smtClean="0">
              <a:ln>
                <a:noFill/>
              </a:ln>
              <a:solidFill>
                <a:schemeClr val="tx1"/>
              </a:solidFill>
              <a:effectLst/>
              <a:latin typeface="Times New Roman" pitchFamily="18" charset="0"/>
            </a:endParaRPr>
          </a:p>
        </p:txBody>
      </p:sp>
      <p:sp>
        <p:nvSpPr>
          <p:cNvPr id="9" name="8 Flecha derecha">
            <a:hlinkClick r:id="" action="ppaction://noaction"/>
          </p:cNvPr>
          <p:cNvSpPr/>
          <p:nvPr/>
        </p:nvSpPr>
        <p:spPr bwMode="auto">
          <a:xfrm>
            <a:off x="7500958" y="357166"/>
            <a:ext cx="928694" cy="785818"/>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Times New Roman" pitchFamily="18" charset="0"/>
              </a:rPr>
              <a:t>Cont.</a:t>
            </a:r>
            <a:endParaRPr kumimoji="0" lang="es-ES" sz="1800" b="0" i="0" u="none" strike="noStrike" cap="none" normalizeH="0" baseline="0" dirty="0" smtClean="0">
              <a:ln>
                <a:noFill/>
              </a:ln>
              <a:solidFill>
                <a:schemeClr val="tx1"/>
              </a:solidFill>
              <a:effectLst/>
              <a:latin typeface="Times New Roman" pitchFamily="18" charset="0"/>
            </a:endParaRPr>
          </a:p>
        </p:txBody>
      </p:sp>
      <p:sp>
        <p:nvSpPr>
          <p:cNvPr id="10" name="9 Flecha derecha">
            <a:hlinkClick r:id="" action="ppaction://noaction"/>
          </p:cNvPr>
          <p:cNvSpPr/>
          <p:nvPr/>
        </p:nvSpPr>
        <p:spPr bwMode="auto">
          <a:xfrm>
            <a:off x="7786710" y="5786454"/>
            <a:ext cx="785818" cy="571504"/>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Times New Roman" pitchFamily="18" charset="0"/>
                <a:hlinkClick r:id="" action="ppaction://noaction"/>
              </a:rPr>
              <a:t>Cont</a:t>
            </a:r>
            <a:r>
              <a:rPr kumimoji="0" lang="es-ES" sz="1800" b="0" i="0" u="none" strike="noStrike" cap="none" normalizeH="0" baseline="0" dirty="0" smtClean="0">
                <a:ln>
                  <a:noFill/>
                </a:ln>
                <a:solidFill>
                  <a:schemeClr val="tx1"/>
                </a:solidFill>
                <a:effectLst/>
                <a:latin typeface="Times New Roman" pitchFamily="18" charset="0"/>
              </a:rPr>
              <a:t>.</a:t>
            </a:r>
            <a:endParaRPr kumimoji="0" lang="es-ES" sz="1800" b="0" i="0" u="none" strike="noStrike" cap="none" normalizeH="0" baseline="0" dirty="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4819664"/>
          </a:xfrm>
        </p:spPr>
        <p:txBody>
          <a:bodyPr/>
          <a:lstStyle/>
          <a:p>
            <a:r>
              <a:rPr lang="es-ES" dirty="0" smtClean="0"/>
              <a:t>Contenidos mínimos eran un documento orientador, y debían mantener la libertad académica. Y tenia como objetivo general lograr en Matemática por ejemplo, el desarrollo del pensamiento lógico formal.</a:t>
            </a:r>
            <a:endParaRPr lang="es-ES" dirty="0"/>
          </a:p>
        </p:txBody>
      </p:sp>
      <p:sp>
        <p:nvSpPr>
          <p:cNvPr id="3" name="2 Flecha arriba">
            <a:hlinkClick r:id="rId2" action="ppaction://hlinksldjump"/>
          </p:cNvPr>
          <p:cNvSpPr/>
          <p:nvPr/>
        </p:nvSpPr>
        <p:spPr bwMode="auto">
          <a:xfrm>
            <a:off x="8072462" y="500042"/>
            <a:ext cx="785818" cy="928694"/>
          </a:xfrm>
          <a:prstGeom prst="up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sz="quarter"/>
          </p:nvPr>
        </p:nvSpPr>
        <p:spPr>
          <a:xfrm>
            <a:off x="685800" y="2286000"/>
            <a:ext cx="7772400" cy="4286272"/>
          </a:xfrm>
        </p:spPr>
        <p:txBody>
          <a:bodyPr/>
          <a:lstStyle/>
          <a:p>
            <a:r>
              <a:rPr lang="es-ES" dirty="0" smtClean="0"/>
              <a:t>Contenidos mínimos eran un documento orientador, y debían mantener </a:t>
            </a:r>
            <a:r>
              <a:rPr lang="es-ES" b="1" dirty="0" smtClean="0"/>
              <a:t>la libertad académica (en un gobierno militar)</a:t>
            </a:r>
            <a:r>
              <a:rPr lang="es-ES" dirty="0" smtClean="0"/>
              <a:t>. Y tenían como objetivo general afianzar Matemática por ejemplo, los contenidos desarrollados en el ciclo </a:t>
            </a:r>
            <a:r>
              <a:rPr lang="es-ES" dirty="0" err="1" smtClean="0"/>
              <a:t>basico</a:t>
            </a:r>
            <a:endParaRPr lang="es-ES" dirty="0"/>
          </a:p>
        </p:txBody>
      </p:sp>
      <p:sp>
        <p:nvSpPr>
          <p:cNvPr id="3" name="2 Flecha arriba">
            <a:hlinkClick r:id="rId2" action="ppaction://hlinksldjump"/>
          </p:cNvPr>
          <p:cNvSpPr/>
          <p:nvPr/>
        </p:nvSpPr>
        <p:spPr bwMode="auto">
          <a:xfrm>
            <a:off x="8358214" y="428604"/>
            <a:ext cx="500066" cy="714380"/>
          </a:xfrm>
          <a:prstGeom prst="up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14348" y="428604"/>
            <a:ext cx="7772400" cy="4114800"/>
          </a:xfrm>
        </p:spPr>
        <p:txBody>
          <a:bodyPr/>
          <a:lstStyle/>
          <a:p>
            <a:pPr>
              <a:buNone/>
            </a:pPr>
            <a:r>
              <a:rPr lang="es-ES" sz="4000" dirty="0" smtClean="0">
                <a:latin typeface="Calibri" pitchFamily="34" charset="0"/>
              </a:rPr>
              <a:t>Admite dos significados: </a:t>
            </a:r>
          </a:p>
          <a:p>
            <a:pPr>
              <a:buNone/>
            </a:pPr>
            <a:r>
              <a:rPr lang="es-ES" sz="4000" dirty="0" smtClean="0">
                <a:latin typeface="Calibri" pitchFamily="34" charset="0"/>
              </a:rPr>
              <a:t>1- El conjunto de supuestos y practicas que dan forma a la situación de enseñanza – aprendizaje.</a:t>
            </a:r>
          </a:p>
          <a:p>
            <a:pPr>
              <a:buNone/>
            </a:pPr>
            <a:r>
              <a:rPr lang="es-ES" sz="4000" dirty="0" smtClean="0">
                <a:latin typeface="Calibri" pitchFamily="34" charset="0"/>
              </a:rPr>
              <a:t>2 – Intereses que definen y cualifican el modo que cada individuo vertebra y afronta cada situación cotidiana.</a:t>
            </a:r>
          </a:p>
        </p:txBody>
      </p:sp>
      <p:sp>
        <p:nvSpPr>
          <p:cNvPr id="4" name="3 Flecha derecha">
            <a:hlinkClick r:id="rId2" action="ppaction://hlinksldjump"/>
          </p:cNvPr>
          <p:cNvSpPr/>
          <p:nvPr/>
        </p:nvSpPr>
        <p:spPr bwMode="auto">
          <a:xfrm>
            <a:off x="7500958" y="1357298"/>
            <a:ext cx="1285884" cy="642942"/>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Times New Roman" pitchFamily="18" charset="0"/>
              </a:rPr>
              <a:t>volver</a:t>
            </a:r>
            <a:endParaRPr kumimoji="0" lang="es-ES" sz="1800" b="0" i="0" u="none" strike="noStrike" cap="none" normalizeH="0" baseline="0" dirty="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14348" y="142852"/>
            <a:ext cx="8143916" cy="6286544"/>
          </a:xfrm>
          <a:prstGeom prst="rect">
            <a:avLst/>
          </a:prstGeom>
        </p:spPr>
        <p:txBody>
          <a:bodyPr wrap="square">
            <a:noAutofit/>
          </a:bodyPr>
          <a:lstStyle/>
          <a:p>
            <a:pPr lvl="0" algn="just" eaLnBrk="1" hangingPunct="1"/>
            <a:r>
              <a:rPr kumimoji="1" lang="es-ES" sz="2000" dirty="0" smtClean="0">
                <a:ea typeface="Times New Roman" pitchFamily="18" charset="0"/>
                <a:cs typeface="Times New Roman" pitchFamily="18" charset="0"/>
              </a:rPr>
              <a:t>En grupos por Institución o por Instituciones cercanas (que no sean muy numerosos), analizar los siguientes interrogantes y preparar una exposición de las conclusiones a las que se arriba.</a:t>
            </a:r>
            <a:endParaRPr kumimoji="1" lang="es-ES" sz="2000" dirty="0" smtClean="0"/>
          </a:p>
          <a:p>
            <a:pPr lvl="0" algn="just"/>
            <a:r>
              <a:rPr kumimoji="1" lang="es-ES" sz="2000" dirty="0" smtClean="0">
                <a:ea typeface="Times New Roman" pitchFamily="18" charset="0"/>
                <a:cs typeface="Times New Roman" pitchFamily="18" charset="0"/>
              </a:rPr>
              <a:t>1- De los contenidos expuestos sobre Desarrollo Curricular…¿de qué manera los docentes de la/las instituciones abordaron la temática considerando que los PCI deben ser el resultado de la acción de un colectivo docente, con el propósito de mejorar la práctica docente desde el análisis y la reflexión.</a:t>
            </a:r>
            <a:endParaRPr kumimoji="1" lang="es-ES" sz="2000" dirty="0" smtClean="0"/>
          </a:p>
          <a:p>
            <a:pPr lvl="0" algn="just"/>
            <a:r>
              <a:rPr kumimoji="1" lang="es-ES" sz="2000" dirty="0" smtClean="0">
                <a:ea typeface="Times New Roman" pitchFamily="18" charset="0"/>
                <a:cs typeface="Times New Roman" pitchFamily="18" charset="0"/>
              </a:rPr>
              <a:t>2- ¿Se analizan frecuentemente los componentes del desarrollo curricular (objetivos, contexto socio cultural e histórico, relaciones, formas de enseñar…) para provocar la reflexión y el análisis? ¿Cuál es la estrategia? (ejemplo: reuniones de departamento, proyectos, otros.)Fundamente.</a:t>
            </a:r>
            <a:endParaRPr kumimoji="1" lang="es-ES" sz="2000" dirty="0" smtClean="0"/>
          </a:p>
          <a:p>
            <a:pPr lvl="0" algn="just"/>
            <a:r>
              <a:rPr kumimoji="1" lang="es-ES" sz="2000" dirty="0" smtClean="0">
                <a:ea typeface="Times New Roman" pitchFamily="18" charset="0"/>
                <a:cs typeface="Times New Roman" pitchFamily="18" charset="0"/>
              </a:rPr>
              <a:t>3- Atendiendo a la unidad institucional. considera que en sus instituciones la fragmentación curricular es un problema? Si- No ¿por qué? </a:t>
            </a:r>
            <a:endParaRPr kumimoji="1" lang="es-ES" sz="2000" dirty="0" smtClean="0"/>
          </a:p>
          <a:p>
            <a:pPr lvl="0" algn="just"/>
            <a:r>
              <a:rPr kumimoji="1" lang="es-ES" sz="2000" dirty="0" smtClean="0">
                <a:ea typeface="Times New Roman" pitchFamily="18" charset="0"/>
                <a:cs typeface="Times New Roman" pitchFamily="18" charset="0"/>
              </a:rPr>
              <a:t>4- Al momento del abordaje de las programaciones curriculares de aula se seleccionan, organizan e integran los contenidos para la evolución constante de l </a:t>
            </a:r>
            <a:r>
              <a:rPr kumimoji="1" lang="es-ES" sz="2000" dirty="0" err="1" smtClean="0">
                <a:ea typeface="Times New Roman" pitchFamily="18" charset="0"/>
                <a:cs typeface="Times New Roman" pitchFamily="18" charset="0"/>
              </a:rPr>
              <a:t>curriculo</a:t>
            </a:r>
            <a:r>
              <a:rPr kumimoji="1" lang="es-ES" sz="2000" dirty="0" smtClean="0">
                <a:ea typeface="Times New Roman" pitchFamily="18" charset="0"/>
                <a:cs typeface="Times New Roman" pitchFamily="18" charset="0"/>
              </a:rPr>
              <a:t>?</a:t>
            </a:r>
            <a:endParaRPr kumimoji="1" lang="es-ES" sz="2000" dirty="0" smtClean="0"/>
          </a:p>
          <a:p>
            <a:pPr lvl="0" algn="just"/>
            <a:r>
              <a:rPr kumimoji="1" lang="es-ES" sz="2000" dirty="0" smtClean="0">
                <a:ea typeface="Times New Roman" pitchFamily="18" charset="0"/>
                <a:cs typeface="Times New Roman" pitchFamily="18" charset="0"/>
              </a:rPr>
              <a:t>5- Qué consideraciones podrían hacer respecto del P.C.I. de su Institución? Enuncien al menos 2 o 3.</a:t>
            </a:r>
            <a:endParaRPr kumimoji="1" lang="es-E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title"/>
          </p:nvPr>
        </p:nvSpPr>
        <p:spPr bwMode="auto">
          <a:xfrm>
            <a:off x="642910" y="214290"/>
            <a:ext cx="7772400" cy="1143000"/>
          </a:xfrm>
          <a:prstGeom prst="rect">
            <a:avLst/>
          </a:prstGeom>
          <a:gradFill rotWithShape="0">
            <a:gsLst>
              <a:gs pos="0">
                <a:srgbClr val="A8A8A8"/>
              </a:gs>
              <a:gs pos="50000">
                <a:srgbClr val="FFFFFF"/>
              </a:gs>
              <a:gs pos="100000">
                <a:srgbClr val="A8A8A8"/>
              </a:gs>
            </a:gsLst>
            <a:lin ang="2700000" scaled="1"/>
          </a:gradFill>
          <a:ln w="9525">
            <a:noFill/>
            <a:miter lim="800000"/>
            <a:headEnd/>
            <a:tailEnd/>
          </a:ln>
        </p:spPr>
        <p:txBody>
          <a:bodyPr anchor="ctr"/>
          <a:lstStyle/>
          <a:p>
            <a:pPr algn="ctr"/>
            <a:r>
              <a:rPr lang="es-ES_tradnl" sz="2800" b="1" dirty="0"/>
              <a:t> </a:t>
            </a:r>
            <a:r>
              <a:rPr lang="es-ES_tradnl" sz="3000" b="1" dirty="0"/>
              <a:t>LA PERSPECTIVA CURRICULAR </a:t>
            </a:r>
          </a:p>
        </p:txBody>
      </p:sp>
      <p:sp>
        <p:nvSpPr>
          <p:cNvPr id="5" name="Rectangle 2"/>
          <p:cNvSpPr>
            <a:spLocks noChangeArrowheads="1"/>
          </p:cNvSpPr>
          <p:nvPr/>
        </p:nvSpPr>
        <p:spPr bwMode="auto">
          <a:xfrm>
            <a:off x="1071538" y="1214422"/>
            <a:ext cx="7772400" cy="1219200"/>
          </a:xfrm>
          <a:prstGeom prst="rect">
            <a:avLst/>
          </a:prstGeom>
          <a:gradFill rotWithShape="0">
            <a:gsLst>
              <a:gs pos="0">
                <a:srgbClr val="FFC775"/>
              </a:gs>
              <a:gs pos="50000">
                <a:srgbClr val="FFFFFF"/>
              </a:gs>
              <a:gs pos="100000">
                <a:srgbClr val="FFC775"/>
              </a:gs>
            </a:gsLst>
            <a:lin ang="2700000" scaled="1"/>
          </a:gradFill>
          <a:ln w="12700">
            <a:solidFill>
              <a:schemeClr val="tx1"/>
            </a:solidFill>
            <a:miter lim="800000"/>
            <a:headEnd type="none" w="sm" len="sm"/>
            <a:tailEnd type="none" w="sm" len="sm"/>
          </a:ln>
          <a:effectLst>
            <a:outerShdw dist="107763" dir="8100000" algn="ctr" rotWithShape="0">
              <a:srgbClr val="FFFF9F">
                <a:alpha val="50000"/>
              </a:srgbClr>
            </a:outerShdw>
          </a:effectLst>
        </p:spPr>
        <p:txBody>
          <a:bodyPr wrap="none" anchor="ctr"/>
          <a:lstStyle/>
          <a:p>
            <a:pPr algn="ctr">
              <a:defRPr/>
            </a:pPr>
            <a:r>
              <a:rPr lang="es-MX" sz="2400" b="1" u="sng" dirty="0"/>
              <a:t>CONSEJO FEDERAL DE CULTURA Y EDUCACIÓN</a:t>
            </a:r>
            <a:endParaRPr lang="es-MX" sz="2400" dirty="0"/>
          </a:p>
          <a:p>
            <a:pPr algn="ctr">
              <a:defRPr/>
            </a:pPr>
            <a:r>
              <a:rPr lang="es-MX" sz="2400" b="1" dirty="0"/>
              <a:t>Recomienda como concepción curricular</a:t>
            </a:r>
            <a:endParaRPr lang="es-ES" sz="2400" b="1" dirty="0"/>
          </a:p>
        </p:txBody>
      </p:sp>
      <p:sp>
        <p:nvSpPr>
          <p:cNvPr id="6" name="AutoShape 6" descr="Papel bouquet"/>
          <p:cNvSpPr>
            <a:spLocks noChangeArrowheads="1"/>
          </p:cNvSpPr>
          <p:nvPr/>
        </p:nvSpPr>
        <p:spPr bwMode="auto">
          <a:xfrm>
            <a:off x="0" y="1357298"/>
            <a:ext cx="1219200" cy="990600"/>
          </a:xfrm>
          <a:prstGeom prst="rightArrow">
            <a:avLst>
              <a:gd name="adj1" fmla="val 50000"/>
              <a:gd name="adj2" fmla="val 30769"/>
            </a:avLst>
          </a:prstGeom>
          <a:blipFill dpi="0" rotWithShape="0">
            <a:blip r:embed="rId2"/>
            <a:srcRect/>
            <a:tile tx="0" ty="0" sx="100000" sy="100000" flip="none" algn="tl"/>
          </a:blipFill>
          <a:ln w="12700">
            <a:solidFill>
              <a:schemeClr val="tx1"/>
            </a:solidFill>
            <a:miter lim="800000"/>
            <a:headEnd type="none" w="sm" len="sm"/>
            <a:tailEnd type="none" w="sm" len="sm"/>
          </a:ln>
        </p:spPr>
        <p:txBody>
          <a:bodyPr wrap="none" anchor="ctr"/>
          <a:lstStyle/>
          <a:p>
            <a:pPr algn="ctr"/>
            <a:r>
              <a:rPr lang="es-ES_tradnl" sz="2400" b="1" dirty="0"/>
              <a:t>1992</a:t>
            </a:r>
          </a:p>
        </p:txBody>
      </p:sp>
      <p:sp>
        <p:nvSpPr>
          <p:cNvPr id="7" name="AutoShape 3"/>
          <p:cNvSpPr>
            <a:spLocks noChangeArrowheads="1"/>
          </p:cNvSpPr>
          <p:nvPr/>
        </p:nvSpPr>
        <p:spPr bwMode="auto">
          <a:xfrm>
            <a:off x="76200" y="2514600"/>
            <a:ext cx="8839200" cy="3048000"/>
          </a:xfrm>
          <a:prstGeom prst="roundRect">
            <a:avLst>
              <a:gd name="adj" fmla="val 16667"/>
            </a:avLst>
          </a:prstGeom>
          <a:gradFill rotWithShape="0">
            <a:gsLst>
              <a:gs pos="0">
                <a:srgbClr val="CC99FF"/>
              </a:gs>
              <a:gs pos="100000">
                <a:srgbClr val="FFFFB7"/>
              </a:gs>
            </a:gsLst>
            <a:path path="rect">
              <a:fillToRect r="100000" b="100000"/>
            </a:path>
          </a:gradFill>
          <a:ln w="12700">
            <a:solidFill>
              <a:schemeClr val="tx1"/>
            </a:solidFill>
            <a:round/>
            <a:headEnd type="none" w="sm" len="sm"/>
            <a:tailEnd type="none" w="sm" len="sm"/>
          </a:ln>
        </p:spPr>
        <p:txBody>
          <a:bodyPr wrap="none" anchor="ctr"/>
          <a:lstStyle/>
          <a:p>
            <a:pPr algn="ctr"/>
            <a:r>
              <a:rPr lang="es-MX" sz="2400" b="1" dirty="0"/>
              <a:t>“El Curriculum  es  un  objeto  social  en  permanente</a:t>
            </a:r>
          </a:p>
          <a:p>
            <a:pPr algn="ctr"/>
            <a:r>
              <a:rPr lang="es-MX" sz="2400" b="1" dirty="0"/>
              <a:t>construcción que sintetiza intenciones, contenidos y</a:t>
            </a:r>
          </a:p>
          <a:p>
            <a:pPr algn="ctr"/>
            <a:r>
              <a:rPr lang="es-MX" sz="2400" b="1" dirty="0" err="1"/>
              <a:t>estratégias</a:t>
            </a:r>
            <a:r>
              <a:rPr lang="es-MX" sz="2400" b="1" dirty="0"/>
              <a:t> de acción  pedagógica  que  sirven de   base </a:t>
            </a:r>
          </a:p>
          <a:p>
            <a:pPr algn="ctr"/>
            <a:r>
              <a:rPr lang="es-MX" sz="2400" b="1" dirty="0"/>
              <a:t>a la programación docente. Cumple la función de </a:t>
            </a:r>
            <a:r>
              <a:rPr lang="es-MX" sz="2400" b="1" dirty="0" err="1"/>
              <a:t>secuen</a:t>
            </a:r>
            <a:r>
              <a:rPr lang="es-MX" sz="2400" b="1" dirty="0"/>
              <a:t>-</a:t>
            </a:r>
          </a:p>
          <a:p>
            <a:pPr algn="ctr"/>
            <a:r>
              <a:rPr lang="es-MX" sz="2400" b="1" dirty="0"/>
              <a:t>ciar organizar y  graduar los  contenidos  desde diversas</a:t>
            </a:r>
          </a:p>
          <a:p>
            <a:pPr algn="ctr"/>
            <a:r>
              <a:rPr lang="es-MX" sz="2400" b="1" dirty="0"/>
              <a:t>claves:  epistemológica,  psicológica y  pedagógica,</a:t>
            </a:r>
          </a:p>
          <a:p>
            <a:pPr algn="ctr"/>
            <a:r>
              <a:rPr lang="es-MX" sz="2400" b="1" dirty="0"/>
              <a:t>consideradas como criterios de análisis y categorización.”</a:t>
            </a:r>
            <a:endParaRPr lang="es-ES" sz="2400" b="1" dirty="0"/>
          </a:p>
        </p:txBody>
      </p:sp>
      <p:sp>
        <p:nvSpPr>
          <p:cNvPr id="8" name="Rectangle 5"/>
          <p:cNvSpPr>
            <a:spLocks noChangeArrowheads="1"/>
          </p:cNvSpPr>
          <p:nvPr/>
        </p:nvSpPr>
        <p:spPr bwMode="auto">
          <a:xfrm>
            <a:off x="1371600" y="5638800"/>
            <a:ext cx="7467600" cy="990600"/>
          </a:xfrm>
          <a:prstGeom prst="rect">
            <a:avLst/>
          </a:prstGeom>
          <a:gradFill rotWithShape="0">
            <a:gsLst>
              <a:gs pos="0">
                <a:srgbClr val="FFC775"/>
              </a:gs>
              <a:gs pos="50000">
                <a:schemeClr val="bg1"/>
              </a:gs>
              <a:gs pos="100000">
                <a:srgbClr val="FFC775"/>
              </a:gs>
            </a:gsLst>
            <a:lin ang="2700000" scaled="1"/>
          </a:gradFill>
          <a:ln w="12700">
            <a:solidFill>
              <a:schemeClr val="tx1"/>
            </a:solidFill>
            <a:miter lim="800000"/>
            <a:headEnd type="none" w="sm" len="sm"/>
            <a:tailEnd type="none" w="sm" len="sm"/>
          </a:ln>
          <a:effectLst>
            <a:outerShdw dist="107763" dir="8100000" algn="ctr" rotWithShape="0">
              <a:srgbClr val="FFFF9F">
                <a:alpha val="50000"/>
              </a:srgbClr>
            </a:outerShdw>
          </a:effectLst>
        </p:spPr>
        <p:txBody>
          <a:bodyPr wrap="none" anchor="ctr"/>
          <a:lstStyle/>
          <a:p>
            <a:pPr algn="ctr">
              <a:defRPr/>
            </a:pPr>
            <a:r>
              <a:rPr lang="es-MX" sz="2400" b="1" u="sng" dirty="0"/>
              <a:t>LEY  FEDERAL DE EDUCACIÓN (24.195)</a:t>
            </a:r>
            <a:endParaRPr lang="es-ES" sz="2400" b="1" dirty="0"/>
          </a:p>
        </p:txBody>
      </p:sp>
      <p:sp>
        <p:nvSpPr>
          <p:cNvPr id="9" name="AutoShape 7" descr="Papel bouquet"/>
          <p:cNvSpPr>
            <a:spLocks noChangeArrowheads="1"/>
          </p:cNvSpPr>
          <p:nvPr/>
        </p:nvSpPr>
        <p:spPr bwMode="auto">
          <a:xfrm>
            <a:off x="533400" y="5638800"/>
            <a:ext cx="1219200" cy="990600"/>
          </a:xfrm>
          <a:prstGeom prst="rightArrow">
            <a:avLst>
              <a:gd name="adj1" fmla="val 50000"/>
              <a:gd name="adj2" fmla="val 30769"/>
            </a:avLst>
          </a:prstGeom>
          <a:blipFill dpi="0" rotWithShape="0">
            <a:blip r:embed="rId2"/>
            <a:srcRect/>
            <a:tile tx="0" ty="0" sx="100000" sy="100000" flip="none" algn="tl"/>
          </a:blipFill>
          <a:ln w="12700">
            <a:solidFill>
              <a:schemeClr val="tx1"/>
            </a:solidFill>
            <a:miter lim="800000"/>
            <a:headEnd type="none" w="sm" len="sm"/>
            <a:tailEnd type="none" w="sm" len="sm"/>
          </a:ln>
        </p:spPr>
        <p:txBody>
          <a:bodyPr wrap="none" anchor="ctr"/>
          <a:lstStyle/>
          <a:p>
            <a:pPr algn="ctr"/>
            <a:r>
              <a:rPr lang="es-ES_tradnl" sz="2400" b="1" dirty="0"/>
              <a:t>1993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7224" y="1071546"/>
            <a:ext cx="7772400" cy="3533780"/>
          </a:xfrm>
        </p:spPr>
        <p:txBody>
          <a:bodyPr/>
          <a:lstStyle/>
          <a:p>
            <a:r>
              <a:rPr lang="es-ES" dirty="0" smtClean="0"/>
              <a:t>¿¿Que pasaba con el curriculum en este contexto?? ¿Como fue la transición entre la ley 1420 y la 24195? ¿Cuál fue el marco de renovación curricular?</a:t>
            </a:r>
            <a:endParaRPr lang="es-ES" dirty="0"/>
          </a:p>
        </p:txBody>
      </p:sp>
      <p:sp>
        <p:nvSpPr>
          <p:cNvPr id="3" name="2 Flecha derecha">
            <a:hlinkClick r:id="rId2" action="ppaction://hlinkfile"/>
          </p:cNvPr>
          <p:cNvSpPr/>
          <p:nvPr/>
        </p:nvSpPr>
        <p:spPr bwMode="auto">
          <a:xfrm>
            <a:off x="7286644" y="642918"/>
            <a:ext cx="1071570" cy="642942"/>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s-ES" b="1" dirty="0" smtClean="0"/>
              <a:t>LEY</a:t>
            </a:r>
            <a:endParaRPr kumimoji="0" lang="es-ES" sz="1800" b="1" i="0" u="none" strike="noStrike" cap="none" normalizeH="0" baseline="0" dirty="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0"/>
          <p:cNvSpPr>
            <a:spLocks noGrp="1" noChangeArrowheads="1"/>
          </p:cNvSpPr>
          <p:nvPr>
            <p:ph type="title"/>
          </p:nvPr>
        </p:nvSpPr>
        <p:spPr bwMode="auto">
          <a:prstGeom prst="rect">
            <a:avLst/>
          </a:prstGeom>
          <a:gradFill rotWithShape="0">
            <a:gsLst>
              <a:gs pos="0">
                <a:srgbClr val="A8A8A8"/>
              </a:gs>
              <a:gs pos="50000">
                <a:srgbClr val="FFFFFF"/>
              </a:gs>
              <a:gs pos="100000">
                <a:srgbClr val="A8A8A8"/>
              </a:gs>
            </a:gsLst>
            <a:lin ang="2700000" scaled="1"/>
          </a:gradFill>
          <a:ln w="9525">
            <a:noFill/>
            <a:miter lim="800000"/>
            <a:headEnd/>
            <a:tailEnd/>
          </a:ln>
        </p:spPr>
        <p:txBody>
          <a:bodyPr anchor="ctr"/>
          <a:lstStyle/>
          <a:p>
            <a:pPr algn="ctr"/>
            <a:r>
              <a:rPr lang="es-ES_tradnl" sz="3600" b="1" dirty="0"/>
              <a:t>TRADICIONES CURRICULARES</a:t>
            </a:r>
          </a:p>
        </p:txBody>
      </p:sp>
      <p:sp>
        <p:nvSpPr>
          <p:cNvPr id="7" name="Rectangle 21"/>
          <p:cNvSpPr>
            <a:spLocks noGrp="1" noChangeArrowheads="1"/>
          </p:cNvSpPr>
          <p:nvPr>
            <p:ph idx="1"/>
          </p:nvPr>
        </p:nvSpPr>
        <p:spPr bwMode="auto">
          <a:prstGeom prst="rect">
            <a:avLst/>
          </a:prstGeom>
          <a:noFill/>
          <a:ln w="12700">
            <a:noFill/>
            <a:miter lim="800000"/>
            <a:headEnd type="none" w="sm" len="sm"/>
            <a:tailEnd type="none" w="sm" len="sm"/>
          </a:ln>
        </p:spPr>
        <p:txBody>
          <a:bodyPr wrap="none" anchor="ctr"/>
          <a:lstStyle/>
          <a:p>
            <a:pPr>
              <a:buFontTx/>
              <a:buChar char="•"/>
            </a:pPr>
            <a:r>
              <a:rPr lang="es-MX" b="1" dirty="0"/>
              <a:t> ACADEMICISTA</a:t>
            </a:r>
          </a:p>
          <a:p>
            <a:endParaRPr lang="es-MX" b="1" dirty="0"/>
          </a:p>
          <a:p>
            <a:pPr>
              <a:buFontTx/>
              <a:buChar char="•"/>
            </a:pPr>
            <a:r>
              <a:rPr lang="es-MX" b="1" dirty="0"/>
              <a:t> TECNOLÓGICO POSITIVISTA</a:t>
            </a:r>
          </a:p>
          <a:p>
            <a:endParaRPr lang="es-MX" b="1" dirty="0"/>
          </a:p>
          <a:p>
            <a:pPr>
              <a:buFontTx/>
              <a:buChar char="•"/>
            </a:pPr>
            <a:r>
              <a:rPr lang="es-MX" b="1" dirty="0"/>
              <a:t> INTERPRETATIVA</a:t>
            </a:r>
          </a:p>
          <a:p>
            <a:endParaRPr lang="es-MX" b="1" dirty="0"/>
          </a:p>
          <a:p>
            <a:pPr>
              <a:buFontTx/>
              <a:buChar char="•"/>
            </a:pPr>
            <a:r>
              <a:rPr lang="es-MX" b="1" dirty="0"/>
              <a:t> SOCIO - CRÍTICA</a:t>
            </a:r>
            <a:endParaRPr lang="es-ES" b="1" dirty="0"/>
          </a:p>
        </p:txBody>
      </p:sp>
    </p:spTree>
  </p:cSld>
  <p:clrMapOvr>
    <a:masterClrMapping/>
  </p:clrMapOvr>
  <p:transition>
    <p:wheel spokes="2"/>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Grp="1" noChangeArrowheads="1"/>
          </p:cNvSpPr>
          <p:nvPr>
            <p:ph type="title"/>
          </p:nvPr>
        </p:nvSpPr>
        <p:spPr bwMode="auto">
          <a:prstGeom prst="rect">
            <a:avLst/>
          </a:prstGeom>
          <a:gradFill rotWithShape="0">
            <a:gsLst>
              <a:gs pos="0">
                <a:srgbClr val="A8A8A8"/>
              </a:gs>
              <a:gs pos="50000">
                <a:srgbClr val="FFFFFF"/>
              </a:gs>
              <a:gs pos="100000">
                <a:srgbClr val="A8A8A8"/>
              </a:gs>
            </a:gsLst>
            <a:lin ang="2700000" scaled="1"/>
          </a:gradFill>
          <a:ln w="9525">
            <a:noFill/>
            <a:miter lim="800000"/>
            <a:headEnd/>
            <a:tailEnd/>
          </a:ln>
        </p:spPr>
        <p:txBody>
          <a:bodyPr anchor="ctr"/>
          <a:lstStyle/>
          <a:p>
            <a:pPr algn="ctr"/>
            <a:r>
              <a:rPr lang="es-ES_tradnl" sz="3800" b="1" dirty="0"/>
              <a:t>TRADICIÓN ACADEMICISTA</a:t>
            </a:r>
          </a:p>
        </p:txBody>
      </p:sp>
      <p:sp>
        <p:nvSpPr>
          <p:cNvPr id="5" name="AutoShape 10"/>
          <p:cNvSpPr>
            <a:spLocks noGrp="1" noChangeArrowheads="1"/>
          </p:cNvSpPr>
          <p:nvPr>
            <p:ph idx="1"/>
          </p:nvPr>
        </p:nvSpPr>
        <p:spPr bwMode="auto">
          <a:prstGeom prst="roundRect">
            <a:avLst>
              <a:gd name="adj" fmla="val 16667"/>
            </a:avLst>
          </a:prstGeom>
          <a:gradFill rotWithShape="0">
            <a:gsLst>
              <a:gs pos="0">
                <a:srgbClr val="B3FFCC"/>
              </a:gs>
              <a:gs pos="50000">
                <a:srgbClr val="FFBFEA"/>
              </a:gs>
              <a:gs pos="100000">
                <a:srgbClr val="B3FFCC"/>
              </a:gs>
            </a:gsLst>
            <a:lin ang="2700000" scaled="1"/>
          </a:gradFill>
          <a:ln w="9525">
            <a:round/>
            <a:headEnd/>
            <a:tailEnd/>
          </a:ln>
          <a:scene3d>
            <a:camera prst="legacyObliqueTopLeft"/>
            <a:lightRig rig="legacyHarsh3" dir="r"/>
          </a:scene3d>
          <a:sp3d extrusionH="430200" prstMaterial="legacyMatte">
            <a:bevelT w="13500" h="13500" prst="angle"/>
            <a:bevelB w="13500" h="13500" prst="angle"/>
            <a:extrusionClr>
              <a:srgbClr val="9AFAF1"/>
            </a:extrusionClr>
          </a:sp3d>
        </p:spPr>
        <p:txBody>
          <a:bodyPr wrap="none" anchor="ctr">
            <a:flatTx/>
          </a:bodyPr>
          <a:lstStyle/>
          <a:p>
            <a:pPr>
              <a:lnSpc>
                <a:spcPct val="150000"/>
              </a:lnSpc>
            </a:pPr>
            <a:r>
              <a:rPr lang="es-MX" sz="3600" dirty="0"/>
              <a:t>Currículum como:  “una organización </a:t>
            </a:r>
          </a:p>
          <a:p>
            <a:pPr>
              <a:lnSpc>
                <a:spcPct val="150000"/>
              </a:lnSpc>
            </a:pPr>
            <a:r>
              <a:rPr lang="es-MX" sz="3600" dirty="0"/>
              <a:t>sistemática de actividades escolares</a:t>
            </a:r>
          </a:p>
          <a:p>
            <a:pPr>
              <a:lnSpc>
                <a:spcPct val="150000"/>
              </a:lnSpc>
            </a:pPr>
            <a:r>
              <a:rPr lang="es-MX" sz="3600" dirty="0"/>
              <a:t>destinadas a lograr la adquisición de</a:t>
            </a:r>
          </a:p>
          <a:p>
            <a:pPr>
              <a:lnSpc>
                <a:spcPct val="150000"/>
              </a:lnSpc>
            </a:pPr>
            <a:r>
              <a:rPr lang="es-MX" sz="3600" dirty="0"/>
              <a:t> un cierto número de conocimientos”.</a:t>
            </a:r>
          </a:p>
          <a:p>
            <a:endParaRPr lang="es-MX" sz="3600" dirty="0"/>
          </a:p>
          <a:p>
            <a:r>
              <a:rPr lang="es-MX" dirty="0"/>
              <a:t>                                  (DIEUZIEDE – 1983)</a:t>
            </a:r>
            <a:endParaRPr lang="es-ES"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sz="quarter"/>
          </p:nvPr>
        </p:nvSpPr>
        <p:spPr bwMode="auto">
          <a:xfrm>
            <a:off x="857224" y="428604"/>
            <a:ext cx="7772400" cy="1143000"/>
          </a:xfrm>
          <a:prstGeom prst="rect">
            <a:avLst/>
          </a:prstGeom>
          <a:gradFill rotWithShape="0">
            <a:gsLst>
              <a:gs pos="0">
                <a:srgbClr val="A8A8A8"/>
              </a:gs>
              <a:gs pos="50000">
                <a:srgbClr val="FFFFFF"/>
              </a:gs>
              <a:gs pos="100000">
                <a:srgbClr val="A8A8A8"/>
              </a:gs>
            </a:gsLst>
            <a:lin ang="2700000" scaled="1"/>
          </a:gradFill>
          <a:ln w="9525">
            <a:noFill/>
            <a:miter lim="800000"/>
            <a:headEnd/>
            <a:tailEnd/>
          </a:ln>
        </p:spPr>
        <p:txBody>
          <a:bodyPr anchor="ctr"/>
          <a:lstStyle/>
          <a:p>
            <a:pPr algn="ctr"/>
            <a:r>
              <a:rPr lang="es-ES_tradnl" sz="3600" b="1" dirty="0"/>
              <a:t>TRADICIÓN TECNOLÓGICO -POSITIVISTA </a:t>
            </a:r>
          </a:p>
        </p:txBody>
      </p:sp>
      <p:sp>
        <p:nvSpPr>
          <p:cNvPr id="5" name="AutoShape 7"/>
          <p:cNvSpPr>
            <a:spLocks noGrp="1" noChangeArrowheads="1"/>
          </p:cNvSpPr>
          <p:nvPr>
            <p:ph type="subTitle" sz="quarter" idx="1"/>
          </p:nvPr>
        </p:nvSpPr>
        <p:spPr bwMode="auto">
          <a:xfrm>
            <a:off x="1071538" y="2143116"/>
            <a:ext cx="6400800" cy="3357586"/>
          </a:xfrm>
          <a:prstGeom prst="parallelogram">
            <a:avLst>
              <a:gd name="adj" fmla="val 23861"/>
            </a:avLst>
          </a:prstGeom>
          <a:gradFill rotWithShape="0">
            <a:gsLst>
              <a:gs pos="0">
                <a:srgbClr val="FF9900"/>
              </a:gs>
              <a:gs pos="50000">
                <a:srgbClr val="FFFFCC"/>
              </a:gs>
              <a:gs pos="100000">
                <a:srgbClr val="FF9900"/>
              </a:gs>
            </a:gsLst>
            <a:lin ang="18900000" scaled="1"/>
          </a:gradFill>
          <a:ln w="9525">
            <a:miter lim="800000"/>
            <a:headEnd/>
            <a:tailEnd/>
          </a:ln>
          <a:scene3d>
            <a:camera prst="legacyObliqueBottomLeft"/>
            <a:lightRig rig="legacyFlat3" dir="r"/>
          </a:scene3d>
          <a:sp3d extrusionH="887400" prstMaterial="legacyMatte">
            <a:bevelT w="13500" h="13500" prst="angle"/>
            <a:bevelB w="13500" h="13500" prst="angle"/>
            <a:extrusionClr>
              <a:srgbClr val="FF9900"/>
            </a:extrusionClr>
          </a:sp3d>
        </p:spPr>
        <p:txBody>
          <a:bodyPr wrap="none" anchor="ctr">
            <a:flatTx/>
          </a:bodyPr>
          <a:lstStyle/>
          <a:p>
            <a:pPr algn="ctr">
              <a:lnSpc>
                <a:spcPct val="165000"/>
              </a:lnSpc>
            </a:pPr>
            <a:r>
              <a:rPr lang="es-MX" sz="3500" b="1" dirty="0"/>
              <a:t>Currículum es: “experiencias</a:t>
            </a:r>
          </a:p>
          <a:p>
            <a:pPr algn="ctr">
              <a:lnSpc>
                <a:spcPct val="165000"/>
              </a:lnSpc>
            </a:pPr>
            <a:r>
              <a:rPr lang="es-MX" sz="3500" b="1" dirty="0"/>
              <a:t> planificadas  que se ofrecen </a:t>
            </a:r>
          </a:p>
          <a:p>
            <a:pPr algn="ctr">
              <a:lnSpc>
                <a:spcPct val="165000"/>
              </a:lnSpc>
            </a:pPr>
            <a:r>
              <a:rPr lang="es-MX" sz="3500" b="1" dirty="0"/>
              <a:t>al alumno bajo la tutela de</a:t>
            </a:r>
          </a:p>
          <a:p>
            <a:pPr algn="ctr">
              <a:lnSpc>
                <a:spcPct val="165000"/>
              </a:lnSpc>
            </a:pPr>
            <a:r>
              <a:rPr lang="es-MX" sz="3500" b="1" dirty="0"/>
              <a:t> la escuela”</a:t>
            </a:r>
          </a:p>
          <a:p>
            <a:pPr algn="ctr">
              <a:lnSpc>
                <a:spcPct val="165000"/>
              </a:lnSpc>
            </a:pPr>
            <a:r>
              <a:rPr lang="es-MX" sz="2800" dirty="0"/>
              <a:t>                            (WHEELER – 1967)</a:t>
            </a:r>
            <a:endParaRPr lang="es-E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prstGeom prst="rect">
            <a:avLst/>
          </a:prstGeom>
          <a:gradFill rotWithShape="0">
            <a:gsLst>
              <a:gs pos="0">
                <a:srgbClr val="A8A8A8"/>
              </a:gs>
              <a:gs pos="50000">
                <a:srgbClr val="FFFFFF"/>
              </a:gs>
              <a:gs pos="100000">
                <a:srgbClr val="A8A8A8"/>
              </a:gs>
            </a:gsLst>
            <a:lin ang="2700000" scaled="1"/>
          </a:gradFill>
          <a:ln w="9525">
            <a:noFill/>
            <a:miter lim="800000"/>
            <a:headEnd/>
            <a:tailEnd/>
          </a:ln>
        </p:spPr>
        <p:txBody>
          <a:bodyPr anchor="ctr"/>
          <a:lstStyle/>
          <a:p>
            <a:pPr algn="ctr"/>
            <a:r>
              <a:rPr lang="es-ES_tradnl" sz="3600" b="1"/>
              <a:t>TRADICIÓN INTERPRETATIVA</a:t>
            </a:r>
          </a:p>
        </p:txBody>
      </p:sp>
      <p:sp>
        <p:nvSpPr>
          <p:cNvPr id="5" name="Rectangle 11"/>
          <p:cNvSpPr>
            <a:spLocks noGrp="1" noChangeArrowheads="1"/>
          </p:cNvSpPr>
          <p:nvPr>
            <p:ph idx="1"/>
          </p:nvPr>
        </p:nvSpPr>
        <p:spPr bwMode="auto">
          <a:prstGeom prst="rect">
            <a:avLst/>
          </a:prstGeom>
          <a:gradFill rotWithShape="0">
            <a:gsLst>
              <a:gs pos="0">
                <a:schemeClr val="accent1"/>
              </a:gs>
              <a:gs pos="100000">
                <a:schemeClr val="accent1">
                  <a:gamma/>
                  <a:tint val="0"/>
                  <a:invGamma/>
                </a:schemeClr>
              </a:gs>
            </a:gsLst>
            <a:path path="rect">
              <a:fillToRect r="100000" b="100000"/>
            </a:path>
          </a:gradFill>
          <a:ln w="12700">
            <a:miter lim="800000"/>
            <a:headEnd type="none" w="sm" len="sm"/>
            <a:tailEnd type="none" w="sm" len="sm"/>
          </a:ln>
          <a:effectLst/>
          <a:scene3d>
            <a:camera prst="legacyObliqueTopLeft"/>
            <a:lightRig rig="legacyFlat3" dir="l"/>
          </a:scene3d>
          <a:sp3d extrusionH="430200" prstMaterial="legacyMatte">
            <a:bevelT w="13500" h="13500" prst="angle"/>
            <a:bevelB w="13500" h="13500" prst="angle"/>
            <a:extrusionClr>
              <a:schemeClr val="accent1"/>
            </a:extrusionClr>
          </a:sp3d>
        </p:spPr>
        <p:txBody>
          <a:bodyPr wrap="none" anchor="ctr">
            <a:flatTx/>
          </a:bodyPr>
          <a:lstStyle/>
          <a:p>
            <a:pPr algn="ctr">
              <a:lnSpc>
                <a:spcPct val="200000"/>
              </a:lnSpc>
              <a:defRPr/>
            </a:pPr>
            <a:r>
              <a:rPr lang="es-MX" b="1" dirty="0"/>
              <a:t>Currículum como: “documento escrito que </a:t>
            </a:r>
          </a:p>
          <a:p>
            <a:pPr algn="ctr">
              <a:lnSpc>
                <a:spcPct val="200000"/>
              </a:lnSpc>
              <a:defRPr/>
            </a:pPr>
            <a:r>
              <a:rPr lang="es-MX" b="1" dirty="0"/>
              <a:t>diseña el ámbito y la estructuración</a:t>
            </a:r>
          </a:p>
          <a:p>
            <a:pPr algn="ctr">
              <a:lnSpc>
                <a:spcPct val="200000"/>
              </a:lnSpc>
              <a:defRPr/>
            </a:pPr>
            <a:r>
              <a:rPr lang="es-MX" b="1" dirty="0"/>
              <a:t> del programa educativo proyectado</a:t>
            </a:r>
          </a:p>
          <a:p>
            <a:pPr algn="ctr">
              <a:lnSpc>
                <a:spcPct val="200000"/>
              </a:lnSpc>
              <a:defRPr/>
            </a:pPr>
            <a:r>
              <a:rPr lang="es-MX" b="1" dirty="0"/>
              <a:t> para una escuela”</a:t>
            </a:r>
          </a:p>
          <a:p>
            <a:pPr algn="ctr">
              <a:lnSpc>
                <a:spcPct val="200000"/>
              </a:lnSpc>
              <a:defRPr/>
            </a:pPr>
            <a:r>
              <a:rPr lang="es-MX" sz="2800" dirty="0"/>
              <a:t>                                           (BEAUCHAMP – 1981)</a:t>
            </a:r>
            <a:endParaRPr lang="es-E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title"/>
          </p:nvPr>
        </p:nvSpPr>
        <p:spPr bwMode="auto">
          <a:prstGeom prst="rect">
            <a:avLst/>
          </a:prstGeom>
          <a:gradFill rotWithShape="0">
            <a:gsLst>
              <a:gs pos="0">
                <a:srgbClr val="A8A8A8"/>
              </a:gs>
              <a:gs pos="50000">
                <a:srgbClr val="FFFFFF"/>
              </a:gs>
              <a:gs pos="100000">
                <a:srgbClr val="A8A8A8"/>
              </a:gs>
            </a:gsLst>
            <a:lin ang="2700000" scaled="1"/>
          </a:gradFill>
          <a:ln w="9525">
            <a:noFill/>
            <a:miter lim="800000"/>
            <a:headEnd/>
            <a:tailEnd/>
          </a:ln>
        </p:spPr>
        <p:txBody>
          <a:bodyPr anchor="ctr"/>
          <a:lstStyle/>
          <a:p>
            <a:pPr algn="ctr"/>
            <a:r>
              <a:rPr lang="es-ES_tradnl" sz="3600" b="1" dirty="0"/>
              <a:t>TRADICIÓN SOCIO - CRÍTICA</a:t>
            </a:r>
          </a:p>
        </p:txBody>
      </p:sp>
      <p:sp>
        <p:nvSpPr>
          <p:cNvPr id="5" name="AutoShape 5"/>
          <p:cNvSpPr>
            <a:spLocks noGrp="1" noChangeArrowheads="1"/>
          </p:cNvSpPr>
          <p:nvPr>
            <p:ph idx="1"/>
          </p:nvPr>
        </p:nvSpPr>
        <p:spPr bwMode="auto">
          <a:prstGeom prst="foldedCorner">
            <a:avLst>
              <a:gd name="adj" fmla="val 21269"/>
            </a:avLst>
          </a:prstGeom>
          <a:gradFill rotWithShape="0">
            <a:gsLst>
              <a:gs pos="0">
                <a:srgbClr val="9AFAF1"/>
              </a:gs>
              <a:gs pos="100000">
                <a:srgbClr val="66CCFF"/>
              </a:gs>
            </a:gsLst>
            <a:path path="rect">
              <a:fillToRect r="100000" b="100000"/>
            </a:path>
          </a:gradFill>
          <a:ln w="12700">
            <a:solidFill>
              <a:schemeClr val="tx1"/>
            </a:solidFill>
            <a:round/>
            <a:headEnd type="none" w="sm" len="sm"/>
            <a:tailEnd type="none" w="sm" len="sm"/>
          </a:ln>
        </p:spPr>
        <p:txBody>
          <a:bodyPr wrap="none" anchor="ctr"/>
          <a:lstStyle/>
          <a:p>
            <a:pPr algn="ctr"/>
            <a:endParaRPr lang="es-MX" sz="3600" dirty="0"/>
          </a:p>
          <a:p>
            <a:pPr algn="ctr"/>
            <a:endParaRPr lang="es-MX" sz="3600" dirty="0"/>
          </a:p>
          <a:p>
            <a:pPr algn="ctr"/>
            <a:r>
              <a:rPr lang="es-MX" sz="3600" dirty="0"/>
              <a:t>Currículum como: “una construcción </a:t>
            </a:r>
          </a:p>
          <a:p>
            <a:pPr algn="ctr">
              <a:buNone/>
            </a:pPr>
            <a:r>
              <a:rPr lang="es-MX" sz="3600" dirty="0" smtClean="0"/>
              <a:t>histórica </a:t>
            </a:r>
            <a:r>
              <a:rPr lang="es-MX" sz="3600" dirty="0"/>
              <a:t>y social, </a:t>
            </a:r>
            <a:r>
              <a:rPr lang="es-MX" sz="3600" dirty="0" smtClean="0"/>
              <a:t>apoyado</a:t>
            </a:r>
          </a:p>
          <a:p>
            <a:pPr algn="ctr">
              <a:buNone/>
            </a:pPr>
            <a:r>
              <a:rPr lang="es-MX" sz="3600" dirty="0" smtClean="0"/>
              <a:t>en una </a:t>
            </a:r>
            <a:r>
              <a:rPr lang="es-MX" sz="3600" dirty="0" err="1" smtClean="0"/>
              <a:t>metateoría</a:t>
            </a:r>
            <a:r>
              <a:rPr lang="es-MX" sz="3600" dirty="0" smtClean="0"/>
              <a:t>”</a:t>
            </a:r>
            <a:r>
              <a:rPr lang="es-MX" sz="3000" dirty="0" smtClean="0"/>
              <a:t>          </a:t>
            </a:r>
          </a:p>
          <a:p>
            <a:pPr algn="ctr">
              <a:buNone/>
            </a:pPr>
            <a:r>
              <a:rPr lang="es-MX" sz="3000" dirty="0" smtClean="0"/>
              <a:t>    (KEMMIS – 1988)</a:t>
            </a:r>
            <a:endParaRPr lang="es-ES" sz="3000"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Plantilla de diseño de números">
  <a:themeElements>
    <a:clrScheme name="Tema de Office 2">
      <a:dk1>
        <a:srgbClr val="000000"/>
      </a:dk1>
      <a:lt1>
        <a:srgbClr val="FFFFEE"/>
      </a:lt1>
      <a:dk2>
        <a:srgbClr val="000000"/>
      </a:dk2>
      <a:lt2>
        <a:srgbClr val="C3B59F"/>
      </a:lt2>
      <a:accent1>
        <a:srgbClr val="9CB3D8"/>
      </a:accent1>
      <a:accent2>
        <a:srgbClr val="F8F8F8"/>
      </a:accent2>
      <a:accent3>
        <a:srgbClr val="FFFFF5"/>
      </a:accent3>
      <a:accent4>
        <a:srgbClr val="000000"/>
      </a:accent4>
      <a:accent5>
        <a:srgbClr val="CBD6E9"/>
      </a:accent5>
      <a:accent6>
        <a:srgbClr val="E1E1E1"/>
      </a:accent6>
      <a:hlink>
        <a:srgbClr val="A9A460"/>
      </a:hlink>
      <a:folHlink>
        <a:srgbClr val="E4E1D7"/>
      </a:folHlink>
    </a:clrScheme>
    <a:fontScheme name="Tema de 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ema de Office 1">
        <a:dk1>
          <a:srgbClr val="7F796F"/>
        </a:dk1>
        <a:lt1>
          <a:srgbClr val="FFFFFF"/>
        </a:lt1>
        <a:dk2>
          <a:srgbClr val="BDBB92"/>
        </a:dk2>
        <a:lt2>
          <a:srgbClr val="FFFFCC"/>
        </a:lt2>
        <a:accent1>
          <a:srgbClr val="8B91B9"/>
        </a:accent1>
        <a:accent2>
          <a:srgbClr val="D5D9B7"/>
        </a:accent2>
        <a:accent3>
          <a:srgbClr val="DBDAC7"/>
        </a:accent3>
        <a:accent4>
          <a:srgbClr val="DADADA"/>
        </a:accent4>
        <a:accent5>
          <a:srgbClr val="C4C7D9"/>
        </a:accent5>
        <a:accent6>
          <a:srgbClr val="C1C4A6"/>
        </a:accent6>
        <a:hlink>
          <a:srgbClr val="B46875"/>
        </a:hlink>
        <a:folHlink>
          <a:srgbClr val="C2BAA7"/>
        </a:folHlink>
      </a:clrScheme>
      <a:clrMap bg1="dk2" tx1="lt1" bg2="dk1" tx2="lt2" accent1="accent1" accent2="accent2" accent3="accent3" accent4="accent4" accent5="accent5" accent6="accent6" hlink="hlink" folHlink="folHlink"/>
    </a:extraClrScheme>
    <a:extraClrScheme>
      <a:clrScheme name="Tema de Office 2">
        <a:dk1>
          <a:srgbClr val="000000"/>
        </a:dk1>
        <a:lt1>
          <a:srgbClr val="FFFFEE"/>
        </a:lt1>
        <a:dk2>
          <a:srgbClr val="000000"/>
        </a:dk2>
        <a:lt2>
          <a:srgbClr val="C3B59F"/>
        </a:lt2>
        <a:accent1>
          <a:srgbClr val="9CB3D8"/>
        </a:accent1>
        <a:accent2>
          <a:srgbClr val="F8F8F8"/>
        </a:accent2>
        <a:accent3>
          <a:srgbClr val="FFFFF5"/>
        </a:accent3>
        <a:accent4>
          <a:srgbClr val="000000"/>
        </a:accent4>
        <a:accent5>
          <a:srgbClr val="CBD6E9"/>
        </a:accent5>
        <a:accent6>
          <a:srgbClr val="E1E1E1"/>
        </a:accent6>
        <a:hlink>
          <a:srgbClr val="A9A460"/>
        </a:hlink>
        <a:folHlink>
          <a:srgbClr val="E4E1D7"/>
        </a:folHlink>
      </a:clrScheme>
      <a:clrMap bg1="lt1" tx1="dk1" bg2="lt2" tx2="dk2" accent1="accent1" accent2="accent2" accent3="accent3" accent4="accent4" accent5="accent5" accent6="accent6" hlink="hlink" folHlink="folHlink"/>
    </a:extraClrScheme>
    <a:extraClrScheme>
      <a:clrScheme name="Tema de Office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 de diseño de números</Template>
  <TotalTime>1462</TotalTime>
  <Words>1141</Words>
  <Application>Microsoft Office PowerPoint</Application>
  <PresentationFormat>Presentación en pantalla (4:3)</PresentationFormat>
  <Paragraphs>128</Paragraphs>
  <Slides>28</Slides>
  <Notes>1</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Plantilla de diseño de números</vt:lpstr>
      <vt:lpstr>EL DESARROLLO CURRICULAR Y EL DESAFÍO DE TRANSFORMAR LAS PRÁCTICAS PEDAGÓGICAS EN LAS CLASES DE MATEMÁTICA </vt:lpstr>
      <vt:lpstr>Diapositiva 2</vt:lpstr>
      <vt:lpstr> LA PERSPECTIVA CURRICULAR </vt:lpstr>
      <vt:lpstr>¿¿Que pasaba con el curriculum en este contexto?? ¿Como fue la transición entre la ley 1420 y la 24195? ¿Cuál fue el marco de renovación curricular?</vt:lpstr>
      <vt:lpstr>TRADICIONES CURRICULARES</vt:lpstr>
      <vt:lpstr>TRADICIÓN ACADEMICISTA</vt:lpstr>
      <vt:lpstr>TRADICIÓN TECNOLÓGICO -POSITIVISTA </vt:lpstr>
      <vt:lpstr>TRADICIÓN INTERPRETATIVA</vt:lpstr>
      <vt:lpstr>TRADICIÓN SOCIO - CRÍTICA</vt:lpstr>
      <vt:lpstr>EVOLUCIÓN DE LA PERSPECTIVA CURRICULAR</vt:lpstr>
      <vt:lpstr>¿Qué ha pasado en nuestra provincia en este marco? El nivel de concreción provincial? </vt:lpstr>
      <vt:lpstr>¿Cuál seria la distancia, entre lo que se prescribe, lo que se considera deseable y lo que efectivamente se puede concretar?</vt:lpstr>
      <vt:lpstr>1. Análisis del documento. </vt:lpstr>
      <vt:lpstr>REFORMULACION CURRICULAR</vt:lpstr>
      <vt:lpstr>LEY  DE EDUCACION NACIONAL (26206)</vt:lpstr>
      <vt:lpstr>Lineamientos políticos y estratégicos para el nuevo secundario</vt:lpstr>
      <vt:lpstr>¿Cómo diseñar, implementar y evaluar una propuesta curricular alternativa a fin de introducir cambios que no redunden en una suma de intensiones educativas desde el análisis y la reflexión?</vt:lpstr>
      <vt:lpstr>Atender a:  *la formación de la conciencia critica tanto en los docentes como en los alumnos. *Considerar el desarrollo curricular como una serie de interrelaciones interpesonales. *Construir el PCI con la participación de todos los docentes. (socializar). *otros aspectos. </vt:lpstr>
      <vt:lpstr>Potenciar la triada P.I.H.</vt:lpstr>
      <vt:lpstr>CURRICULUM PROBLEMATIZADO: intenciones, decisiones y procesos que intencionalmente traten de producir conocimiento a partir de situaciones problematizadas significativas, con siguiendo con ello dar forma a los contenidos, modelos, practicas pedagógicas. Básicamente un proceso de enseñanza aprendizaje planteado desde la resolución de problemas (ej. TSD)</vt:lpstr>
      <vt:lpstr>INTEGRACIÓN DEL CURRICULUM articulación entre el conocimiento y la enseñanza, dar coherencia y cohesión a los aspectos didácticos, evaluativos y organizativos que hacen posible el desarrollo curricular, en un contexto dado.</vt:lpstr>
      <vt:lpstr>HUMANIZACIÓN DEL CURRICULUM  conjuga la condición del sujeto que aprende, en constante construcción, con las potencialidades de las interrelaciones que se dan en el acto educativo.</vt:lpstr>
      <vt:lpstr>Por ello pensar en la transición efectiva de un curriculum tradicional (centrado en la parcelación del saber, la rigidez del tiempo y en el aislamiento del profesor) a un desarrollo curricular problematizado, integrado y humanizado es un proceso asociado directamente a la racionalidad docente.   </vt:lpstr>
      <vt:lpstr>. </vt:lpstr>
      <vt:lpstr>Contenidos mínimos eran un documento orientador, y debían mantener la libertad académica. Y tenia como objetivo general lograr en Matemática por ejemplo, el desarrollo del pensamiento lógico formal.</vt:lpstr>
      <vt:lpstr>Contenidos mínimos eran un documento orientador, y debían mantener la libertad académica (en un gobierno militar). Y tenían como objetivo general afianzar Matemática por ejemplo, los contenidos desarrollados en el ciclo basico</vt:lpstr>
      <vt:lpstr>Diapositiva 27</vt:lpstr>
      <vt:lpstr>Diapositiva 28</vt:lpstr>
    </vt:vector>
  </TitlesOfParts>
  <Manager/>
  <Company>www.programasfull.net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subject/>
  <dc:creator>Tuxecutor.programasfull.net</dc:creator>
  <cp:keywords/>
  <dc:description/>
  <cp:lastModifiedBy>Tuxecutor.programasfull.net</cp:lastModifiedBy>
  <cp:revision>194</cp:revision>
  <dcterms:created xsi:type="dcterms:W3CDTF">2010-02-19T04:30:27Z</dcterms:created>
  <dcterms:modified xsi:type="dcterms:W3CDTF">2010-02-23T06:43:16Z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TC010690503082</vt:lpwstr>
  </property>
</Properties>
</file>